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4" r:id="rId2"/>
    <p:sldId id="290" r:id="rId3"/>
    <p:sldId id="294" r:id="rId4"/>
    <p:sldId id="289" r:id="rId5"/>
    <p:sldId id="291" r:id="rId6"/>
    <p:sldId id="297" r:id="rId7"/>
    <p:sldId id="298" r:id="rId8"/>
    <p:sldId id="296" r:id="rId9"/>
    <p:sldId id="287" r:id="rId10"/>
    <p:sldId id="292" r:id="rId11"/>
    <p:sldId id="282" r:id="rId12"/>
  </p:sldIdLst>
  <p:sldSz cx="9144000" cy="5143500" type="screen16x9"/>
  <p:notesSz cx="6858000" cy="9144000"/>
  <p:defaultTextStyle>
    <a:defPPr marL="0" marR="0" indent="0" algn="l" defTabSz="3429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7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1pPr>
    <a:lvl2pPr marL="0" marR="0" indent="85725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2pPr>
    <a:lvl3pPr marL="0" marR="0" indent="17145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3pPr>
    <a:lvl4pPr marL="0" marR="0" indent="257175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4pPr>
    <a:lvl5pPr marL="0" marR="0" indent="34290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5pPr>
    <a:lvl6pPr marL="0" marR="0" indent="428625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6pPr>
    <a:lvl7pPr marL="0" marR="0" indent="51435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7pPr>
    <a:lvl8pPr marL="0" marR="0" indent="600075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8pPr>
    <a:lvl9pPr marL="0" marR="0" indent="68580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9pPr>
  </p:defaultTextStyle>
  <p:extLst>
    <p:ext uri="{521415D9-36F7-43E2-AB2F-B90AF26B5E84}">
      <p14:sectionLst xmlns:p14="http://schemas.microsoft.com/office/powerpoint/2010/main">
        <p14:section name="Class" id="{D86083A3-135A-44D7-BC67-BBAE051B4C01}">
          <p14:sldIdLst>
            <p14:sldId id="274"/>
            <p14:sldId id="290"/>
            <p14:sldId id="294"/>
            <p14:sldId id="289"/>
            <p14:sldId id="291"/>
            <p14:sldId id="297"/>
            <p14:sldId id="298"/>
            <p14:sldId id="296"/>
            <p14:sldId id="287"/>
            <p14:sldId id="292"/>
            <p14:sldId id="282"/>
          </p14:sldIdLst>
        </p14:section>
        <p14:section name="CUT" id="{D743C84A-96D0-46A4-8F14-0DFDB351DE8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3E79"/>
    <a:srgbClr val="F18E47"/>
    <a:srgbClr val="233E70"/>
    <a:srgbClr val="67747C"/>
    <a:srgbClr val="5C5C5C"/>
    <a:srgbClr val="6AADFE"/>
    <a:srgbClr val="386CF4"/>
    <a:srgbClr val="253C3C"/>
    <a:srgbClr val="526680"/>
    <a:srgbClr val="5D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69" autoAdjust="0"/>
    <p:restoredTop sz="72033" autoAdjust="0"/>
  </p:normalViewPr>
  <p:slideViewPr>
    <p:cSldViewPr snapToGrid="0" snapToObjects="1">
      <p:cViewPr>
        <p:scale>
          <a:sx n="75" d="100"/>
          <a:sy n="75" d="100"/>
        </p:scale>
        <p:origin x="798" y="50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D8CFB5-58E3-2B42-A058-25861B2D2DED}" type="datetimeFigureOut">
              <a:rPr lang="fr-FR" smtClean="0"/>
              <a:t>13/01/2020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8E6C1-9159-0E44-ACFC-A1F4E47AC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52688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1" name="Shape 40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884209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1pPr>
    <a:lvl2pPr indent="85725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2pPr>
    <a:lvl3pPr indent="171450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3pPr>
    <a:lvl4pPr indent="257175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4pPr>
    <a:lvl5pPr indent="342900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5pPr>
    <a:lvl6pPr indent="428625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6pPr>
    <a:lvl7pPr indent="514350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7pPr>
    <a:lvl8pPr indent="600075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8pPr>
    <a:lvl9pPr indent="685800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17145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Във 99% от игрите имаме така система под една или друга форма. В някои тя е доста проста и се грижи само да определи дали 2 прости форми се пресичат, докато в други може да е доста по сложна (поддръжка на много по сложни форми и информация за сблъсъка, филтри, справки). Но в общия случай отчитането на колизиите не е достатъчна, на нас ни трябва обектите които се сблъскват да реагират правилно. Например когато 2 астероида се сблъскат да си придадат един на друг импулс в противоположни посоки. И за това повечето игри имат поне до някаква степен симулация на физика, най-разпространената от които е симулацията на твърди тела (или </a:t>
            </a:r>
            <a:r>
              <a:rPr lang="en-US" sz="800" dirty="0">
                <a:effectLst/>
                <a:latin typeface="+mn-lt"/>
                <a:ea typeface="+mn-ea"/>
                <a:cs typeface="+mn-cs"/>
                <a:sym typeface="Open Sans"/>
              </a:rPr>
              <a:t>Rigid Bodies)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. Твърди тела са тези обекти които не променят обема и формата при наличието на външен фактор и точно това ще използваме за нашите астероиди. Разбира се освен симулацията на твърди тела в някои гейм </a:t>
            </a:r>
            <a:r>
              <a:rPr lang="bg-BG" sz="800" dirty="0" err="1">
                <a:effectLst/>
                <a:latin typeface="+mn-lt"/>
                <a:ea typeface="+mn-ea"/>
                <a:cs typeface="+mn-cs"/>
                <a:sym typeface="Open Sans"/>
              </a:rPr>
              <a:t>енджини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 поддържат набор от други физични симулации – симулация на въже, дрехи, коса, </a:t>
            </a:r>
            <a:r>
              <a:rPr lang="bg-BG" sz="800" dirty="0" err="1">
                <a:effectLst/>
                <a:latin typeface="+mn-lt"/>
                <a:ea typeface="+mn-ea"/>
                <a:cs typeface="+mn-cs"/>
                <a:sym typeface="Open Sans"/>
              </a:rPr>
              <a:t>рагдол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, а в някои специализирани </a:t>
            </a:r>
            <a:r>
              <a:rPr lang="bg-BG" sz="800" dirty="0" err="1">
                <a:effectLst/>
                <a:latin typeface="+mn-lt"/>
                <a:ea typeface="+mn-ea"/>
                <a:cs typeface="+mn-cs"/>
                <a:sym typeface="Open Sans"/>
              </a:rPr>
              <a:t>енджини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 имаме симулация на течности и дори газове. Тези две системи са доста скъпи откъм </a:t>
            </a:r>
            <a:r>
              <a:rPr lang="bg-BG" sz="800" dirty="0" err="1">
                <a:effectLst/>
                <a:latin typeface="+mn-lt"/>
                <a:ea typeface="+mn-ea"/>
                <a:cs typeface="+mn-cs"/>
                <a:sym typeface="Open Sans"/>
              </a:rPr>
              <a:t>процесорно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 време и реално са доста бавни операции </a:t>
            </a:r>
            <a:r>
              <a:rPr lang="bg-BG" sz="800" dirty="0" err="1">
                <a:effectLst/>
                <a:latin typeface="+mn-lt"/>
                <a:ea typeface="+mn-ea"/>
                <a:cs typeface="+mn-cs"/>
                <a:sym typeface="Open Sans"/>
              </a:rPr>
              <a:t>т.к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. физиката не е просто нещо и сметките са бая сложни, и освен това в една по голяма игра няма както във нашата 5 обекта, а имаме хиляди и всеки един от тези обекти трябва да се провери. 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57826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17145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За това имаме редица оптимизации които ни помагат да постигнем желания резултат като все пак задържим приличен </a:t>
            </a:r>
            <a:r>
              <a:rPr lang="bg-BG" sz="800" dirty="0" err="1">
                <a:effectLst/>
                <a:latin typeface="+mn-lt"/>
                <a:ea typeface="+mn-ea"/>
                <a:cs typeface="+mn-cs"/>
                <a:sym typeface="Open Sans"/>
              </a:rPr>
              <a:t>фпс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. Такива похвати са </a:t>
            </a:r>
            <a:r>
              <a:rPr lang="en-US" sz="800" dirty="0">
                <a:effectLst/>
                <a:latin typeface="+mn-lt"/>
                <a:ea typeface="+mn-ea"/>
                <a:cs typeface="+mn-cs"/>
                <a:sym typeface="Open Sans"/>
              </a:rPr>
              <a:t>Temporal Coherency – 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използва информацията от предишните </a:t>
            </a:r>
            <a:r>
              <a:rPr lang="bg-BG" sz="800" dirty="0" err="1">
                <a:effectLst/>
                <a:latin typeface="+mn-lt"/>
                <a:ea typeface="+mn-ea"/>
                <a:cs typeface="+mn-cs"/>
                <a:sym typeface="Open Sans"/>
              </a:rPr>
              <a:t>фреймове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, </a:t>
            </a:r>
            <a:r>
              <a:rPr lang="en-US" sz="800" dirty="0">
                <a:effectLst/>
                <a:latin typeface="+mn-lt"/>
                <a:ea typeface="+mn-ea"/>
                <a:cs typeface="+mn-cs"/>
                <a:sym typeface="Open Sans"/>
              </a:rPr>
              <a:t>Spatial Partitioning – 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Разпределя обектите на секции за да не проверява всеки обект дали се сблъсква с всички останали,  </a:t>
            </a:r>
            <a:r>
              <a:rPr lang="en-US" sz="800" dirty="0">
                <a:effectLst/>
                <a:latin typeface="+mn-lt"/>
                <a:ea typeface="+mn-ea"/>
                <a:cs typeface="+mn-cs"/>
                <a:sym typeface="Open Sans"/>
              </a:rPr>
              <a:t>Tiered Rejection Tests – 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идеята е че първо пробваме доста простичка форма, в случая на нашия самолет би било един куб около него, ако той върне че има сблъсък тестваме със специфичния </a:t>
            </a:r>
            <a:r>
              <a:rPr lang="en-US" sz="800" dirty="0">
                <a:effectLst/>
                <a:latin typeface="+mn-lt"/>
                <a:ea typeface="+mn-ea"/>
                <a:cs typeface="+mn-cs"/>
                <a:sym typeface="Open Sans"/>
              </a:rPr>
              <a:t>collision mesh</a:t>
            </a:r>
            <a:r>
              <a:rPr lang="bg-BG" sz="800" dirty="0">
                <a:effectLst/>
                <a:latin typeface="+mn-lt"/>
                <a:ea typeface="+mn-ea"/>
                <a:cs typeface="+mn-cs"/>
                <a:sym typeface="Open San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9924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2653540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036613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17145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dirty="0"/>
              <a:t>Нормализирано пространство, ориентирано спрямо камерата.</a:t>
            </a:r>
          </a:p>
          <a:p>
            <a:pPr marL="0" marR="0" lvl="0" indent="0" defTabSz="17145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dirty="0"/>
              <a:t>Не зависи от резолюцията или </a:t>
            </a:r>
            <a:r>
              <a:rPr lang="en-US" dirty="0"/>
              <a:t>aspect ratio-</a:t>
            </a:r>
            <a:r>
              <a:rPr lang="bg-BG" dirty="0"/>
              <a:t>то. 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343309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09197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43687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70065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ansition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creen Shot 2017-09-11 at 4.21.28 pm.png"/>
          <p:cNvSpPr>
            <a:spLocks noGrp="1"/>
          </p:cNvSpPr>
          <p:nvPr>
            <p:ph type="pic" idx="13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34290" tIns="17145" rIns="34290" bIns="17145" anchor="t">
            <a:noAutofit/>
          </a:bodyPr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209375" y="603626"/>
            <a:ext cx="8725250" cy="3936249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4500"/>
            </a:lvl1pPr>
          </a:lstStyle>
          <a:p>
            <a:r>
              <a:t>Title Text</a:t>
            </a:r>
          </a:p>
        </p:txBody>
      </p:sp>
      <p:pic>
        <p:nvPicPr>
          <p:cNvPr id="42" name="Ubisoft+Horizontal+Logo+WHITE.png" descr="Ubisoft+Horizontal+Logo+WHIT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0898" y="4817288"/>
            <a:ext cx="199953" cy="195525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3334" y="4889904"/>
            <a:ext cx="121956" cy="1218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0" rIns="19050" bIns="19050" numCol="1" spcCol="14288" rtlCol="0" anchor="ctr">
            <a:spAutoFit/>
          </a:bodyPr>
          <a:lstStyle>
            <a:lvl1pPr>
              <a:defRPr lang="uk-UA" sz="500" b="1" smtClean="0"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pPr algn="l">
              <a:lnSpc>
                <a:spcPct val="140000"/>
              </a:lnSpc>
            </a:pPr>
            <a:fld id="{86CB4B4D-7CA3-9044-876B-883B54F8677D}" type="slidenum">
              <a:rPr lang="uk-UA" smtClean="0"/>
              <a:pPr algn="l">
                <a:lnSpc>
                  <a:spcPct val="140000"/>
                </a:lnSpc>
              </a:pPr>
              <a:t>‹#›</a:t>
            </a:fld>
            <a:endParaRPr lang="uk-UA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/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be A leAding entertAinMent brAnd recognized As the destinAtion for originAl &amp; MeMorAble experiences."/>
          <p:cNvSpPr txBox="1">
            <a:spLocks noGrp="1"/>
          </p:cNvSpPr>
          <p:nvPr>
            <p:ph type="body" sz="half" idx="14"/>
          </p:nvPr>
        </p:nvSpPr>
        <p:spPr>
          <a:xfrm>
            <a:off x="1644722" y="1332518"/>
            <a:ext cx="6865865" cy="158654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None/>
              <a:defRPr sz="2300" b="1" cap="all">
                <a:latin typeface="Ubisoft Sans Bold"/>
                <a:ea typeface="+mn-ea"/>
                <a:cs typeface="Ubisoft Sans Bold"/>
                <a:sym typeface="Open Sans"/>
              </a:defRPr>
            </a:lvl1pPr>
          </a:lstStyle>
          <a:p>
            <a:r>
              <a:rPr dirty="0"/>
              <a:t>be A leAding entertAinMent brAnd recognized As the destinAtion for originAl &amp; MeMorAble experiences. 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3334" y="4889904"/>
            <a:ext cx="121956" cy="1218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0" rIns="19050" bIns="19050" numCol="1" spcCol="14288" rtlCol="0" anchor="ctr">
            <a:spAutoFit/>
          </a:bodyPr>
          <a:lstStyle>
            <a:lvl1pPr>
              <a:defRPr lang="uk-UA" sz="500" b="1" smtClean="0"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pPr algn="l">
              <a:lnSpc>
                <a:spcPct val="140000"/>
              </a:lnSpc>
            </a:pPr>
            <a:fld id="{86CB4B4D-7CA3-9044-876B-883B54F8677D}" type="slidenum">
              <a:rPr lang="uk-UA" smtClean="0"/>
              <a:pPr algn="l">
                <a:lnSpc>
                  <a:spcPct val="140000"/>
                </a:lnSpc>
              </a:pPr>
              <a:t>‹#›</a:t>
            </a:fld>
            <a:endParaRPr lang="uk-UA"/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xfrm>
            <a:off x="1644722" y="309581"/>
            <a:ext cx="6865865" cy="333411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spcBef>
                <a:spcPts val="225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45358" y="3097039"/>
            <a:ext cx="5826082" cy="161865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85725">
              <a:buSzTx/>
              <a:buNone/>
            </a:lvl2pPr>
            <a:lvl3pPr marL="0" indent="171450">
              <a:buSzTx/>
              <a:buNone/>
            </a:lvl3pPr>
            <a:lvl4pPr marL="0" indent="257175">
              <a:buSzTx/>
              <a:buNone/>
            </a:lvl4pPr>
            <a:lvl5pPr marL="0" indent="342900">
              <a:buSzTx/>
              <a:buNone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pic>
        <p:nvPicPr>
          <p:cNvPr id="65" name="Ubisoft+Horizontal+Logo+BLACK.png" descr="Ubisoft+Horizontal+Logo+BLAC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1330" y="4819279"/>
            <a:ext cx="199598" cy="196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/sidebar,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48899" y="4893110"/>
            <a:ext cx="128240" cy="115416"/>
          </a:xfrm>
          <a:prstGeom prst="rect">
            <a:avLst/>
          </a:prstGeom>
        </p:spPr>
        <p:txBody>
          <a:bodyPr anchor="ctr"/>
          <a:lstStyle>
            <a:lvl1pPr>
              <a:defRPr sz="500" b="1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1644722" y="343551"/>
            <a:ext cx="3114776" cy="640958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spcBef>
                <a:spcPts val="225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76" name="Body Level One…"/>
          <p:cNvSpPr txBox="1">
            <a:spLocks noGrp="1"/>
          </p:cNvSpPr>
          <p:nvPr>
            <p:ph type="body" idx="1"/>
          </p:nvPr>
        </p:nvSpPr>
        <p:spPr>
          <a:xfrm>
            <a:off x="1645358" y="1335472"/>
            <a:ext cx="7267661" cy="338022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85725">
              <a:buSzTx/>
              <a:buNone/>
            </a:lvl2pPr>
            <a:lvl3pPr marL="0" indent="171450">
              <a:buSzTx/>
              <a:buNone/>
            </a:lvl3pPr>
            <a:lvl4pPr marL="0" indent="257175">
              <a:buSzTx/>
              <a:buNone/>
            </a:lvl4pPr>
            <a:lvl5pPr marL="0" indent="342900">
              <a:buSzTx/>
              <a:buNone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pic>
        <p:nvPicPr>
          <p:cNvPr id="77" name="Ubisoft+Horizontal+Logo+BLACK.png" descr="Ubisoft+Horizontal+Logo+BLAC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1330" y="4819279"/>
            <a:ext cx="199598" cy="196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 sidebar,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creen Shot 2017-09-11 at 4.21.28 pm.png"/>
          <p:cNvSpPr>
            <a:spLocks noGrp="1"/>
          </p:cNvSpPr>
          <p:nvPr>
            <p:ph type="pic" idx="13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34290" tIns="17145" rIns="34290" bIns="17145" anchor="t">
            <a:noAutofit/>
          </a:bodyPr>
          <a:lstStyle/>
          <a:p>
            <a:endParaRPr/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5311" y="4893110"/>
            <a:ext cx="115416" cy="115416"/>
          </a:xfrm>
          <a:prstGeom prst="rect">
            <a:avLst/>
          </a:prstGeom>
        </p:spPr>
        <p:txBody>
          <a:bodyPr anchor="ctr"/>
          <a:lstStyle>
            <a:lvl1pPr>
              <a:defRPr sz="500" b="0">
                <a:solidFill>
                  <a:srgbClr val="FFFFFF"/>
                </a:solidFill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7" name="Title Text"/>
          <p:cNvSpPr txBox="1">
            <a:spLocks noGrp="1"/>
          </p:cNvSpPr>
          <p:nvPr>
            <p:ph type="title"/>
          </p:nvPr>
        </p:nvSpPr>
        <p:spPr>
          <a:xfrm>
            <a:off x="1644722" y="142875"/>
            <a:ext cx="3114776" cy="857250"/>
          </a:xfrm>
          <a:prstGeom prst="rect">
            <a:avLst/>
          </a:prstGeom>
        </p:spPr>
        <p:txBody>
          <a:bodyPr anchor="t"/>
          <a:lstStyle>
            <a:lvl1pPr>
              <a:spcBef>
                <a:spcPts val="225"/>
              </a:spcBef>
              <a:defRPr sz="1400">
                <a:solidFill>
                  <a:schemeClr val="bg1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08" name="Body Level One…"/>
          <p:cNvSpPr txBox="1">
            <a:spLocks noGrp="1"/>
          </p:cNvSpPr>
          <p:nvPr>
            <p:ph type="body" idx="1"/>
          </p:nvPr>
        </p:nvSpPr>
        <p:spPr>
          <a:xfrm>
            <a:off x="1645358" y="1335472"/>
            <a:ext cx="7267661" cy="338022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>
                <a:solidFill>
                  <a:schemeClr val="bg1"/>
                </a:solidFill>
              </a:defRPr>
            </a:lvl1pPr>
            <a:lvl2pPr marL="0" indent="85725">
              <a:buSzTx/>
              <a:buNone/>
              <a:defRPr>
                <a:solidFill>
                  <a:schemeClr val="bg1"/>
                </a:solidFill>
              </a:defRPr>
            </a:lvl2pPr>
            <a:lvl3pPr marL="0" indent="171450">
              <a:buSzTx/>
              <a:buNone/>
              <a:defRPr>
                <a:solidFill>
                  <a:schemeClr val="bg1"/>
                </a:solidFill>
              </a:defRPr>
            </a:lvl3pPr>
            <a:lvl4pPr marL="0" indent="257175">
              <a:buSzTx/>
              <a:buNone/>
              <a:defRPr>
                <a:solidFill>
                  <a:schemeClr val="bg1"/>
                </a:solidFill>
              </a:defRPr>
            </a:lvl4pPr>
            <a:lvl5pPr marL="0" indent="342900">
              <a:buSzTx/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pic>
        <p:nvPicPr>
          <p:cNvPr id="109" name="Ubisoft+Horizontal+Logo+BLACK.png" descr="Ubisoft+Horizontal+Logo+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1330" y="4819279"/>
            <a:ext cx="199598" cy="196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of Document"/>
          <p:cNvSpPr txBox="1"/>
          <p:nvPr/>
        </p:nvSpPr>
        <p:spPr>
          <a:xfrm>
            <a:off x="4289872" y="4893110"/>
            <a:ext cx="564257" cy="115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/>
          </a:lstStyle>
          <a:p>
            <a:pPr algn="ctr"/>
            <a:r>
              <a:rPr dirty="0">
                <a:latin typeface="Ubisoft Sans Bold"/>
                <a:cs typeface="Ubisoft Sans Bold"/>
              </a:rPr>
              <a:t>Title of Document</a:t>
            </a:r>
          </a:p>
        </p:txBody>
      </p:sp>
      <p:sp>
        <p:nvSpPr>
          <p:cNvPr id="117" name="be A leAding entertAinMent brAnd recognized As the destinAtion for originAl &amp; MeMorAble experiences."/>
          <p:cNvSpPr txBox="1">
            <a:spLocks noGrp="1"/>
          </p:cNvSpPr>
          <p:nvPr>
            <p:ph type="body" sz="half" idx="13"/>
          </p:nvPr>
        </p:nvSpPr>
        <p:spPr>
          <a:xfrm>
            <a:off x="1139068" y="1332518"/>
            <a:ext cx="6865865" cy="158654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z="2300" b="1" cap="all">
                <a:latin typeface="+mn-lt"/>
                <a:ea typeface="+mn-ea"/>
                <a:cs typeface="+mn-cs"/>
                <a:sym typeface="Open Sans"/>
              </a:defRPr>
            </a:lvl1pPr>
          </a:lstStyle>
          <a:p>
            <a:r>
              <a:rPr dirty="0"/>
              <a:t>be A leAding entertAinMent brAnd recognized As the destinAtion for originAl &amp; MeMorAble experiences. </a:t>
            </a:r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5311" y="4893110"/>
            <a:ext cx="115416" cy="115416"/>
          </a:xfrm>
          <a:prstGeom prst="rect">
            <a:avLst/>
          </a:prstGeom>
        </p:spPr>
        <p:txBody>
          <a:bodyPr anchor="ctr"/>
          <a:lstStyle>
            <a:lvl1pPr>
              <a:defRPr sz="500" b="0"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xfrm>
            <a:off x="1139068" y="142875"/>
            <a:ext cx="6865865" cy="857250"/>
          </a:xfrm>
          <a:prstGeom prst="rect">
            <a:avLst/>
          </a:prstGeom>
        </p:spPr>
        <p:txBody>
          <a:bodyPr anchor="t"/>
          <a:lstStyle>
            <a:lvl1pPr algn="ctr">
              <a:spcBef>
                <a:spcPts val="225"/>
              </a:spcBef>
              <a:defRPr sz="1400">
                <a:solidFill>
                  <a:srgbClr val="000000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2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58959" y="3097039"/>
            <a:ext cx="5826082" cy="161865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85725">
              <a:buSzTx/>
              <a:buNone/>
            </a:lvl2pPr>
            <a:lvl3pPr marL="0" indent="171450">
              <a:buSzTx/>
              <a:buNone/>
            </a:lvl3pPr>
            <a:lvl4pPr marL="0" indent="257175">
              <a:buSzTx/>
              <a:buNone/>
            </a:lvl4pPr>
            <a:lvl5pPr marL="0" indent="342900"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21" name="Ubisoft+Horizontal+Logo+BLACK.png" descr="Ubisoft+Horizontal+Logo+BLAC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1330" y="4819279"/>
            <a:ext cx="199598" cy="196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34290" tIns="17145" rIns="34290" bIns="17145" anchor="t">
            <a:noAutofit/>
          </a:bodyPr>
          <a:lstStyle/>
          <a:p>
            <a:endParaRPr/>
          </a:p>
        </p:txBody>
      </p:sp>
      <p:sp>
        <p:nvSpPr>
          <p:cNvPr id="129" name="Title Text"/>
          <p:cNvSpPr txBox="1">
            <a:spLocks noGrp="1"/>
          </p:cNvSpPr>
          <p:nvPr>
            <p:ph type="title"/>
          </p:nvPr>
        </p:nvSpPr>
        <p:spPr>
          <a:xfrm>
            <a:off x="188679" y="2008110"/>
            <a:ext cx="8766643" cy="85725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4500"/>
            </a:lvl1pPr>
          </a:lstStyle>
          <a:p>
            <a:r>
              <a:t>Title Text</a:t>
            </a:r>
          </a:p>
        </p:txBody>
      </p:sp>
      <p:pic>
        <p:nvPicPr>
          <p:cNvPr id="130" name="Ubisoft+Horizontal+Logo+WHITE.png" descr="Ubisoft+Horizontal+Logo+WHIT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65813" y="469824"/>
            <a:ext cx="1412351" cy="455572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Ubisoft.com 2.0 + Community Platform"/>
          <p:cNvSpPr txBox="1">
            <a:spLocks noGrp="1"/>
          </p:cNvSpPr>
          <p:nvPr>
            <p:ph type="body" sz="quarter" idx="14"/>
          </p:nvPr>
        </p:nvSpPr>
        <p:spPr>
          <a:xfrm>
            <a:off x="3013731" y="4530664"/>
            <a:ext cx="3116538" cy="218008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Open Sans"/>
              </a:defRPr>
            </a:lvl1pPr>
          </a:lstStyle>
          <a:p>
            <a:r>
              <a:rPr dirty="0"/>
              <a:t>Ubisoft.com 2.0 + Community Platform</a:t>
            </a:r>
          </a:p>
        </p:txBody>
      </p:sp>
      <p:sp>
        <p:nvSpPr>
          <p:cNvPr id="13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5311" y="4893110"/>
            <a:ext cx="115416" cy="115416"/>
          </a:xfrm>
          <a:prstGeom prst="rect">
            <a:avLst/>
          </a:prstGeom>
        </p:spPr>
        <p:txBody>
          <a:bodyPr anchor="ctr"/>
          <a:lstStyle>
            <a:lvl1pPr>
              <a:defRPr sz="500" b="0">
                <a:solidFill>
                  <a:srgbClr val="FFFFFF"/>
                </a:solidFill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666750" y="862013"/>
            <a:ext cx="7810500" cy="1743075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defRPr sz="4200" b="0" cap="none">
                <a:solidFill>
                  <a:srgbClr val="000000"/>
                </a:solidFill>
                <a:latin typeface="Ubisoft Sans Bold"/>
                <a:ea typeface="Helvetica Neue"/>
                <a:cs typeface="Ubisoft Sans Bold"/>
                <a:sym typeface="Helvetica Neue"/>
              </a:defRPr>
            </a:lvl1pPr>
          </a:lstStyle>
          <a:p>
            <a:r>
              <a:rPr lang="fr-FR" dirty="0"/>
              <a:t>TITLE TEXT</a:t>
            </a:r>
          </a:p>
        </p:txBody>
      </p:sp>
      <p:sp>
        <p:nvSpPr>
          <p:cNvPr id="36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66750" y="2652712"/>
            <a:ext cx="7810500" cy="595313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latin typeface="Ubisoft Sans Bold"/>
                <a:ea typeface="Helvetica Neue"/>
                <a:cs typeface="Ubisoft Sans Bold"/>
                <a:sym typeface="Helvetica Neue"/>
              </a:defRPr>
            </a:lvl1pPr>
            <a:lvl2pPr marL="0" indent="85725" algn="ctr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latin typeface="Ubisoft Sans Bold"/>
                <a:ea typeface="Helvetica Neue"/>
                <a:cs typeface="Ubisoft Sans Bold"/>
                <a:sym typeface="Helvetica Neue"/>
              </a:defRPr>
            </a:lvl2pPr>
            <a:lvl3pPr marL="0" indent="171450" algn="ctr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latin typeface="Ubisoft Sans Bold"/>
                <a:ea typeface="Helvetica Neue"/>
                <a:cs typeface="Ubisoft Sans Bold"/>
                <a:sym typeface="Helvetica Neue"/>
              </a:defRPr>
            </a:lvl3pPr>
            <a:lvl4pPr marL="0" indent="257175" algn="ctr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latin typeface="Ubisoft Sans Bold"/>
                <a:ea typeface="Helvetica Neue"/>
                <a:cs typeface="Ubisoft Sans Bold"/>
                <a:sym typeface="Helvetica Neue"/>
              </a:defRPr>
            </a:lvl4pPr>
            <a:lvl5pPr marL="0" indent="342900" algn="ctr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latin typeface="Ubisoft Sans Bold"/>
                <a:ea typeface="Helvetica Neue"/>
                <a:cs typeface="Ubisoft Sans Bold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82404" y="4905375"/>
            <a:ext cx="174430" cy="176972"/>
          </a:xfrm>
          <a:prstGeom prst="rect">
            <a:avLst/>
          </a:prstGeom>
        </p:spPr>
        <p:txBody>
          <a:bodyPr/>
          <a:lstStyle>
            <a:lvl1pPr>
              <a:defRPr>
                <a:latin typeface="Ubisoft Sans Bold"/>
                <a:ea typeface="Helvetica Neue"/>
                <a:cs typeface="Ubisoft Sans Bold"/>
                <a:sym typeface="Helvetica Neue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be A leAding entertAinMent brAnd recognized As the destinAtion for originAl &amp; MeMorAble experiences."/>
          <p:cNvSpPr txBox="1">
            <a:spLocks noGrp="1"/>
          </p:cNvSpPr>
          <p:nvPr>
            <p:ph type="body" sz="half" idx="13"/>
          </p:nvPr>
        </p:nvSpPr>
        <p:spPr>
          <a:xfrm>
            <a:off x="1644722" y="1332518"/>
            <a:ext cx="6865865" cy="158654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2300" b="1" cap="all">
                <a:latin typeface="Ubisoft Sans Bold"/>
                <a:ea typeface="+mn-ea"/>
                <a:cs typeface="Ubisoft Sans Bold"/>
                <a:sym typeface="Open Sans"/>
              </a:defRPr>
            </a:lvl1pPr>
          </a:lstStyle>
          <a:p>
            <a:r>
              <a:rPr dirty="0"/>
              <a:t>be A leAding entertAinMent brAnd recognized As the destinAtion for originAl &amp; MeMorAble experiences. </a:t>
            </a:r>
          </a:p>
        </p:txBody>
      </p:sp>
      <p:sp>
        <p:nvSpPr>
          <p:cNvPr id="3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5311" y="4893110"/>
            <a:ext cx="115416" cy="115416"/>
          </a:xfrm>
          <a:prstGeom prst="rect">
            <a:avLst/>
          </a:prstGeom>
        </p:spPr>
        <p:txBody>
          <a:bodyPr anchor="ctr"/>
          <a:lstStyle>
            <a:lvl1pPr>
              <a:defRPr sz="500" b="0"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375" name="Title Text"/>
          <p:cNvSpPr txBox="1">
            <a:spLocks noGrp="1"/>
          </p:cNvSpPr>
          <p:nvPr>
            <p:ph type="title"/>
          </p:nvPr>
        </p:nvSpPr>
        <p:spPr>
          <a:xfrm>
            <a:off x="1644722" y="142875"/>
            <a:ext cx="6865865" cy="857250"/>
          </a:xfrm>
          <a:prstGeom prst="rect">
            <a:avLst/>
          </a:prstGeom>
        </p:spPr>
        <p:txBody>
          <a:bodyPr anchor="t"/>
          <a:lstStyle>
            <a:lvl1pPr>
              <a:spcBef>
                <a:spcPts val="1500"/>
              </a:spcBef>
              <a:defRPr sz="1400">
                <a:solidFill>
                  <a:srgbClr val="000000"/>
                </a:solidFill>
                <a:latin typeface="Ubisoft Sans Bold"/>
                <a:cs typeface="Ubisoft Sans Bold"/>
              </a:defRPr>
            </a:lvl1pPr>
          </a:lstStyle>
          <a:p>
            <a:r>
              <a:t>Title Text</a:t>
            </a:r>
          </a:p>
        </p:txBody>
      </p:sp>
      <p:sp>
        <p:nvSpPr>
          <p:cNvPr id="37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45358" y="3097039"/>
            <a:ext cx="5826082" cy="1618657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buSzTx/>
              <a:buNone/>
              <a:defRPr>
                <a:latin typeface="Ubisoft Sans Bold"/>
                <a:cs typeface="Ubisoft Sans Bold"/>
              </a:defRPr>
            </a:lvl1pPr>
            <a:lvl2pPr marL="0" indent="85725">
              <a:lnSpc>
                <a:spcPct val="120000"/>
              </a:lnSpc>
              <a:buSzTx/>
              <a:buNone/>
              <a:defRPr>
                <a:latin typeface="Ubisoft Sans Bold"/>
                <a:cs typeface="Ubisoft Sans Bold"/>
              </a:defRPr>
            </a:lvl2pPr>
            <a:lvl3pPr marL="0" indent="171450">
              <a:lnSpc>
                <a:spcPct val="120000"/>
              </a:lnSpc>
              <a:buSzTx/>
              <a:buNone/>
              <a:defRPr>
                <a:latin typeface="Ubisoft Sans Bold"/>
                <a:cs typeface="Ubisoft Sans Bold"/>
              </a:defRPr>
            </a:lvl3pPr>
            <a:lvl4pPr marL="0" indent="257175">
              <a:lnSpc>
                <a:spcPct val="120000"/>
              </a:lnSpc>
              <a:buSzTx/>
              <a:buNone/>
              <a:defRPr>
                <a:latin typeface="Ubisoft Sans Bold"/>
                <a:cs typeface="Ubisoft Sans Bold"/>
              </a:defRPr>
            </a:lvl4pPr>
            <a:lvl5pPr marL="0" indent="342900">
              <a:lnSpc>
                <a:spcPct val="120000"/>
              </a:lnSpc>
              <a:buSzTx/>
              <a:buNone/>
              <a:defRPr>
                <a:latin typeface="Ubisoft Sans Bold"/>
                <a:cs typeface="Ubisoft Sans 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77" name="Ubisoft+Horizontal+Logo+BLACK.png" descr="Ubisoft+Horizontal+Logo+BLAC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1330" y="4819279"/>
            <a:ext cx="199598" cy="196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75" cy="857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9050" tIns="19050" rIns="19050" bIns="1905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75" cy="3486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9050" tIns="19050" rIns="19050" bIns="1905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72918" y="4905375"/>
            <a:ext cx="174430" cy="176972"/>
          </a:xfrm>
          <a:prstGeom prst="rect">
            <a:avLst/>
          </a:prstGeom>
          <a:ln w="12700">
            <a:miter lim="400000"/>
          </a:ln>
        </p:spPr>
        <p:txBody>
          <a:bodyPr wrap="none" lIns="19050" tIns="19050" rIns="19050" bIns="19050">
            <a:spAutoFit/>
          </a:bodyPr>
          <a:lstStyle>
            <a:lvl1pPr>
              <a:defRPr sz="900" b="0">
                <a:latin typeface="Ubisoft Sans Bold"/>
                <a:ea typeface="+mn-ea"/>
                <a:cs typeface="Ubisoft Sans Bold"/>
                <a:sym typeface="Open Sans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58" r:id="rId4"/>
    <p:sldLayoutId id="2147483659" r:id="rId5"/>
    <p:sldLayoutId id="2147483660" r:id="rId6"/>
    <p:sldLayoutId id="2147483680" r:id="rId7"/>
    <p:sldLayoutId id="2147483681" r:id="rId8"/>
  </p:sldLayoutIdLst>
  <p:transition spd="med"/>
  <p:txStyles>
    <p:titleStyle>
      <a:lvl1pPr marL="0" marR="0" indent="0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Ubisoft Sans Bold"/>
          <a:ea typeface="+mn-ea"/>
          <a:cs typeface="Ubisoft Sans Bold"/>
          <a:sym typeface="Open Sans"/>
        </a:defRPr>
      </a:lvl1pPr>
      <a:lvl2pPr marL="0" marR="0" indent="85725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2pPr>
      <a:lvl3pPr marL="0" marR="0" indent="171450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3pPr>
      <a:lvl4pPr marL="0" marR="0" indent="257175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4pPr>
      <a:lvl5pPr marL="0" marR="0" indent="342900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5pPr>
      <a:lvl6pPr marL="0" marR="0" indent="428625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6pPr>
      <a:lvl7pPr marL="0" marR="0" indent="514350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7pPr>
      <a:lvl8pPr marL="0" marR="0" indent="600075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8pPr>
      <a:lvl9pPr marL="0" marR="0" indent="685800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9pPr>
    </p:titleStyle>
    <p:bodyStyle>
      <a:lvl1pPr marL="119063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Ubisoft Sans Bold"/>
          <a:ea typeface="Roboto"/>
          <a:cs typeface="Ubisoft Sans Bold"/>
          <a:sym typeface="Roboto"/>
        </a:defRPr>
      </a:lvl1pPr>
      <a:lvl2pPr marL="357188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Ubisoft Sans Bold"/>
          <a:ea typeface="Roboto"/>
          <a:cs typeface="Ubisoft Sans Bold"/>
          <a:sym typeface="Roboto"/>
        </a:defRPr>
      </a:lvl2pPr>
      <a:lvl3pPr marL="595313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Ubisoft Sans Bold"/>
          <a:ea typeface="Roboto"/>
          <a:cs typeface="Ubisoft Sans Bold"/>
          <a:sym typeface="Roboto"/>
        </a:defRPr>
      </a:lvl3pPr>
      <a:lvl4pPr marL="833438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Ubisoft Sans Bold"/>
          <a:ea typeface="Roboto"/>
          <a:cs typeface="Ubisoft Sans Bold"/>
          <a:sym typeface="Roboto"/>
        </a:defRPr>
      </a:lvl4pPr>
      <a:lvl5pPr marL="1071563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Ubisoft Sans Bold"/>
          <a:ea typeface="Roboto"/>
          <a:cs typeface="Ubisoft Sans Bold"/>
          <a:sym typeface="Roboto"/>
        </a:defRPr>
      </a:lvl5pPr>
      <a:lvl6pPr marL="1309688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6pPr>
      <a:lvl7pPr marL="1547813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7pPr>
      <a:lvl8pPr marL="1785938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8pPr>
      <a:lvl9pPr marL="2024063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9pPr>
    </p:bodyStyle>
    <p:otherStyle>
      <a:lvl1pPr marL="0" marR="0" indent="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1pPr>
      <a:lvl2pPr marL="0" marR="0" indent="85725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2pPr>
      <a:lvl3pPr marL="0" marR="0" indent="1714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3pPr>
      <a:lvl4pPr marL="0" marR="0" indent="257175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4pPr>
      <a:lvl5pPr marL="0" marR="0" indent="3429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5pPr>
      <a:lvl6pPr marL="0" marR="0" indent="428625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6pPr>
      <a:lvl7pPr marL="0" marR="0" indent="5143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7pPr>
      <a:lvl8pPr marL="0" marR="0" indent="600075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8pPr>
      <a:lvl9pPr marL="0" marR="0" indent="6858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01_RAY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615"/>
          <a:stretch/>
        </p:blipFill>
        <p:spPr>
          <a:xfrm>
            <a:off x="0" y="0"/>
            <a:ext cx="4149986" cy="5143500"/>
          </a:xfrm>
          <a:prstGeom prst="rect">
            <a:avLst/>
          </a:prstGeom>
        </p:spPr>
      </p:pic>
      <p:pic>
        <p:nvPicPr>
          <p:cNvPr id="7" name="Image 6" descr="01_RA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04" name="Document Cover"/>
          <p:cNvSpPr txBox="1">
            <a:spLocks noGrp="1"/>
          </p:cNvSpPr>
          <p:nvPr>
            <p:ph type="title"/>
          </p:nvPr>
        </p:nvSpPr>
        <p:spPr>
          <a:xfrm>
            <a:off x="188679" y="1234176"/>
            <a:ext cx="8766643" cy="29539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bg-BG" sz="5400" dirty="0">
                <a:latin typeface="Ubisoft Sans" pitchFamily="50" charset="0"/>
              </a:rPr>
              <a:t>Въведение в Разбработка на видеоигри</a:t>
            </a:r>
            <a:br>
              <a:rPr lang="fr-FR" sz="5400" dirty="0">
                <a:latin typeface="Ubisoft Sans" pitchFamily="50" charset="0"/>
              </a:rPr>
            </a:br>
            <a:endParaRPr sz="2300" b="0" dirty="0">
              <a:latin typeface="Ubisoft Sans" pitchFamily="50" charset="0"/>
            </a:endParaRPr>
          </a:p>
        </p:txBody>
      </p:sp>
      <p:pic>
        <p:nvPicPr>
          <p:cNvPr id="2" name="Image 1" descr="Ubisoft Stacked Logo_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9450" y="476224"/>
            <a:ext cx="1272370" cy="116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52094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/>
          <a:srcRect b="78367"/>
          <a:stretch/>
        </p:blipFill>
        <p:spPr>
          <a:xfrm>
            <a:off x="0" y="0"/>
            <a:ext cx="9144000" cy="1112676"/>
          </a:xfrm>
          <a:prstGeom prst="rect">
            <a:avLst/>
          </a:prstGeom>
        </p:spPr>
      </p:pic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74547" y="4893110"/>
            <a:ext cx="76944" cy="11541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latin typeface="Ubisoft Sans" pitchFamily="50" charset="0"/>
              </a:rPr>
              <a:t>10</a:t>
            </a:fld>
            <a:endParaRPr>
              <a:latin typeface="Ubisoft Sans" pitchFamily="50" charset="0"/>
            </a:endParaRPr>
          </a:p>
        </p:txBody>
      </p:sp>
      <p:sp>
        <p:nvSpPr>
          <p:cNvPr id="443" name="Title 1"/>
          <p:cNvSpPr txBox="1">
            <a:spLocks noGrp="1"/>
          </p:cNvSpPr>
          <p:nvPr>
            <p:ph type="title"/>
          </p:nvPr>
        </p:nvSpPr>
        <p:spPr>
          <a:xfrm>
            <a:off x="1060863" y="420611"/>
            <a:ext cx="7022274" cy="24704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bg-BG" sz="2800" dirty="0">
                <a:latin typeface="Ubisoft Sans" pitchFamily="50" charset="0"/>
              </a:rPr>
              <a:t>За Домашно</a:t>
            </a:r>
            <a:endParaRPr lang="en-US" sz="2800" dirty="0">
              <a:solidFill>
                <a:schemeClr val="bg1"/>
              </a:solidFill>
              <a:latin typeface="Ubisoft Sans" pitchFamily="50" charset="0"/>
            </a:endParaRPr>
          </a:p>
        </p:txBody>
      </p:sp>
      <p:sp>
        <p:nvSpPr>
          <p:cNvPr id="9" name="Espace réservé du texte 1">
            <a:extLst>
              <a:ext uri="{FF2B5EF4-FFF2-40B4-BE49-F238E27FC236}">
                <a16:creationId xmlns:a16="http://schemas.microsoft.com/office/drawing/2014/main" id="{16AE7437-1A37-4E21-A956-9C7F0F9731CC}"/>
              </a:ext>
            </a:extLst>
          </p:cNvPr>
          <p:cNvSpPr txBox="1">
            <a:spLocks/>
          </p:cNvSpPr>
          <p:nvPr/>
        </p:nvSpPr>
        <p:spPr>
          <a:xfrm>
            <a:off x="678910" y="1533287"/>
            <a:ext cx="7786179" cy="30293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9050" tIns="19050" rIns="19050" bIns="19050" anchor="t">
            <a:normAutofit lnSpcReduction="10000"/>
          </a:bodyPr>
          <a:lstStyle>
            <a:lvl1pPr marL="0" marR="0" indent="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1pPr>
            <a:lvl2pPr marL="0" marR="0" indent="8572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2pPr>
            <a:lvl3pPr marL="0" marR="0" indent="17145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3pPr>
            <a:lvl4pPr marL="0" marR="0" indent="25717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4pPr>
            <a:lvl5pPr marL="0" marR="0" indent="34290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5pPr>
            <a:lvl6pPr marL="130968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6pPr>
            <a:lvl7pPr marL="154781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7pPr>
            <a:lvl8pPr marL="178593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8pPr>
            <a:lvl9pPr marL="202406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bg-BG" sz="1800" dirty="0"/>
              <a:t>Добавете възможността астероидите да се въртят леко около центъра си.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bg-BG" sz="1800" dirty="0"/>
              <a:t>Понякога астероидите </a:t>
            </a:r>
            <a:r>
              <a:rPr lang="bg-BG" sz="1800" dirty="0" err="1"/>
              <a:t>спаунват</a:t>
            </a:r>
            <a:r>
              <a:rPr lang="bg-BG" sz="1800" dirty="0"/>
              <a:t> един върху друг и разчитат на физиката да го оправи. Решете този проблем като вземете под внимание следните условия:</a:t>
            </a:r>
          </a:p>
          <a:p>
            <a:pPr marL="1652588" lvl="5" indent="-342900">
              <a:buFont typeface="Arial" panose="020B0604020202020204" pitchFamily="34" charset="0"/>
              <a:buChar char="•"/>
            </a:pPr>
            <a:r>
              <a:rPr lang="bg-BG" sz="1800" dirty="0"/>
              <a:t>Детерминизъм: Ако съществува свободна позиция, намерете я с алгоритъм, със сложност </a:t>
            </a:r>
            <a:r>
              <a:rPr lang="en-US" sz="1800" dirty="0"/>
              <a:t>O(N) </a:t>
            </a:r>
            <a:r>
              <a:rPr lang="bg-BG" sz="1800" dirty="0"/>
              <a:t>или по-бърз. </a:t>
            </a:r>
          </a:p>
          <a:p>
            <a:pPr marL="1652588" lvl="5" indent="-342900">
              <a:buFont typeface="Arial" panose="020B0604020202020204" pitchFamily="34" charset="0"/>
              <a:buChar char="•"/>
            </a:pPr>
            <a:r>
              <a:rPr lang="bg-BG" sz="1800" dirty="0"/>
              <a:t>Подсигурете зона около началната точка на играча, която да е безопасна без астероиди.</a:t>
            </a:r>
          </a:p>
          <a:p>
            <a:pPr hangingPunct="1">
              <a:lnSpc>
                <a:spcPct val="90000"/>
              </a:lnSpc>
              <a:defRPr sz="3200"/>
            </a:pPr>
            <a:endParaRPr lang="bg-BG" sz="1100" dirty="0"/>
          </a:p>
        </p:txBody>
      </p:sp>
    </p:spTree>
    <p:extLst>
      <p:ext uri="{BB962C8B-B14F-4D97-AF65-F5344CB8AC3E}">
        <p14:creationId xmlns:p14="http://schemas.microsoft.com/office/powerpoint/2010/main" val="97388911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04" name="Document Cover"/>
          <p:cNvSpPr txBox="1">
            <a:spLocks noGrp="1"/>
          </p:cNvSpPr>
          <p:nvPr>
            <p:ph type="title"/>
          </p:nvPr>
        </p:nvSpPr>
        <p:spPr>
          <a:xfrm>
            <a:off x="188679" y="1115764"/>
            <a:ext cx="8766643" cy="29539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fr-FR" sz="7800" dirty="0">
                <a:latin typeface="Ubisoft Sans" pitchFamily="50" charset="0"/>
              </a:rPr>
              <a:t>THANK YOU</a:t>
            </a:r>
            <a:br>
              <a:rPr lang="fr-FR" sz="2800" dirty="0">
                <a:latin typeface="Ubisoft Sans" pitchFamily="50" charset="0"/>
              </a:rPr>
            </a:br>
            <a:br>
              <a:rPr lang="fr-FR" sz="2800" dirty="0">
                <a:latin typeface="Ubisoft Sans" pitchFamily="50" charset="0"/>
              </a:rPr>
            </a:br>
            <a:r>
              <a:rPr lang="fr-FR" sz="3200" dirty="0">
                <a:latin typeface="Ubisoft Sans" pitchFamily="50" charset="0"/>
              </a:rPr>
              <a:t>Kalin.dinovski@ubisoft.com</a:t>
            </a:r>
            <a:br>
              <a:rPr lang="fr-FR" sz="3200" dirty="0">
                <a:latin typeface="Ubisoft Sans" pitchFamily="50" charset="0"/>
              </a:rPr>
            </a:br>
            <a:r>
              <a:rPr lang="fr-FR" sz="3200" dirty="0">
                <a:latin typeface="Ubisoft Sans" pitchFamily="50" charset="0"/>
              </a:rPr>
              <a:t>Georgi.popov@ubisoft.com</a:t>
            </a:r>
            <a:br>
              <a:rPr lang="fr-FR" sz="3200" dirty="0">
                <a:latin typeface="Ubisoft Sans" pitchFamily="50" charset="0"/>
              </a:rPr>
            </a:br>
            <a:endParaRPr sz="3200" dirty="0">
              <a:latin typeface="Ubisoft Sans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04150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25320C1-9808-4CBF-ACBF-95CD55069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375" y="128731"/>
            <a:ext cx="8725250" cy="928457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https://github.com/GPopov/GameProgrammingIntro2020</a:t>
            </a:r>
          </a:p>
        </p:txBody>
      </p:sp>
      <p:pic>
        <p:nvPicPr>
          <p:cNvPr id="6" name="Picture Placeholder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B257D7-B8EE-495C-A8DC-9CDB8464F816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51760" y="1170432"/>
            <a:ext cx="3840480" cy="3840480"/>
          </a:xfrm>
        </p:spPr>
      </p:pic>
    </p:spTree>
    <p:extLst>
      <p:ext uri="{BB962C8B-B14F-4D97-AF65-F5344CB8AC3E}">
        <p14:creationId xmlns:p14="http://schemas.microsoft.com/office/powerpoint/2010/main" val="412758414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black, drawing, white&#10;&#10;Description automatically generated">
            <a:extLst>
              <a:ext uri="{FF2B5EF4-FFF2-40B4-BE49-F238E27FC236}">
                <a16:creationId xmlns:a16="http://schemas.microsoft.com/office/drawing/2014/main" id="{FBF58D8E-88DD-440E-9533-4F8BDBEB8F15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2" b="-22"/>
          <a:stretch/>
        </p:blipFill>
        <p:spPr>
          <a:xfrm>
            <a:off x="2652618" y="699395"/>
            <a:ext cx="3838763" cy="3840480"/>
          </a:xfr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96B53C06-67FD-4B5A-BB73-632A013E4780}"/>
              </a:ext>
            </a:extLst>
          </p:cNvPr>
          <p:cNvSpPr txBox="1">
            <a:spLocks/>
          </p:cNvSpPr>
          <p:nvPr/>
        </p:nvSpPr>
        <p:spPr>
          <a:xfrm>
            <a:off x="209375" y="128731"/>
            <a:ext cx="8725250" cy="928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9050" tIns="19050" rIns="19050" bIns="19050" anchor="ctr">
            <a:normAutofit/>
          </a:bodyPr>
          <a:lstStyle>
            <a:lvl1pPr marL="0" marR="0" indent="0" algn="ctr" defTabSz="309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Ubisoft Sans Bold"/>
                <a:ea typeface="+mn-ea"/>
                <a:cs typeface="Ubisoft Sans Bold"/>
                <a:sym typeface="Open Sans"/>
              </a:defRPr>
            </a:lvl1pPr>
            <a:lvl2pPr marL="0" marR="0" indent="85725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2pPr>
            <a:lvl3pPr marL="0" marR="0" indent="171450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3pPr>
            <a:lvl4pPr marL="0" marR="0" indent="257175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4pPr>
            <a:lvl5pPr marL="0" marR="0" indent="342900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5pPr>
            <a:lvl6pPr marL="0" marR="0" indent="428625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6pPr>
            <a:lvl7pPr marL="0" marR="0" indent="514350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7pPr>
            <a:lvl8pPr marL="0" marR="0" indent="600075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8pPr>
            <a:lvl9pPr marL="0" marR="0" indent="685800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9pPr>
          </a:lstStyle>
          <a:p>
            <a:pPr hangingPunct="1"/>
            <a:r>
              <a:rPr lang="en-US" dirty="0">
                <a:solidFill>
                  <a:schemeClr val="tx1"/>
                </a:solidFill>
              </a:rPr>
              <a:t>https://bit.ly/</a:t>
            </a:r>
            <a:r>
              <a:rPr lang="en-US" cap="none" dirty="0">
                <a:solidFill>
                  <a:schemeClr val="tx1"/>
                </a:solidFill>
              </a:rPr>
              <a:t>3a9kakv</a:t>
            </a:r>
          </a:p>
        </p:txBody>
      </p:sp>
    </p:spTree>
    <p:extLst>
      <p:ext uri="{BB962C8B-B14F-4D97-AF65-F5344CB8AC3E}">
        <p14:creationId xmlns:p14="http://schemas.microsoft.com/office/powerpoint/2010/main" val="222456817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mario-rabbids-kingdom-battle-review-switch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t="3422" r="3422" b="3422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31" name="Title"/>
          <p:cNvSpPr txBox="1">
            <a:spLocks noGrp="1"/>
          </p:cNvSpPr>
          <p:nvPr>
            <p:ph type="title"/>
          </p:nvPr>
        </p:nvSpPr>
        <p:spPr>
          <a:xfrm>
            <a:off x="0" y="1992385"/>
            <a:ext cx="8725250" cy="335718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6000" dirty="0">
                <a:latin typeface="Ubisoft Sans" pitchFamily="50" charset="0"/>
              </a:rPr>
              <a:t>Collision System &amp; Physics simulation</a:t>
            </a:r>
            <a:endParaRPr sz="11500" dirty="0">
              <a:latin typeface="Ubisoft Sans" pitchFamily="50" charset="0"/>
            </a:endParaRPr>
          </a:p>
        </p:txBody>
      </p:sp>
      <p:pic>
        <p:nvPicPr>
          <p:cNvPr id="432" name="Ubisoft+Horizontal+Logo+WHITE.png" descr="Ubisoft+Horizontal+Logo+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0898" y="4817288"/>
            <a:ext cx="199953" cy="195525"/>
          </a:xfrm>
          <a:prstGeom prst="rect">
            <a:avLst/>
          </a:prstGeom>
          <a:ln w="12700">
            <a:miter lim="400000"/>
          </a:ln>
        </p:spPr>
      </p:pic>
      <p:sp>
        <p:nvSpPr>
          <p:cNvPr id="4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72461" y="4902728"/>
            <a:ext cx="81116" cy="9618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FFFFF"/>
                </a:solidFill>
                <a:latin typeface="Ubisoft Sans" pitchFamily="50" charset="0"/>
              </a:rPr>
              <a:t>4</a:t>
            </a:fld>
            <a:endParaRPr dirty="0">
              <a:solidFill>
                <a:srgbClr val="FFFFFF"/>
              </a:solidFill>
              <a:latin typeface="Ubisoft Sans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83567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/>
          <a:srcRect b="78367"/>
          <a:stretch/>
        </p:blipFill>
        <p:spPr>
          <a:xfrm>
            <a:off x="0" y="0"/>
            <a:ext cx="9144000" cy="1112676"/>
          </a:xfrm>
          <a:prstGeom prst="rect">
            <a:avLst/>
          </a:prstGeom>
        </p:spPr>
      </p:pic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74547" y="4893110"/>
            <a:ext cx="76944" cy="11541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latin typeface="Ubisoft Sans" pitchFamily="50" charset="0"/>
              </a:rPr>
              <a:t>5</a:t>
            </a:fld>
            <a:endParaRPr>
              <a:latin typeface="Ubisoft Sans" pitchFamily="50" charset="0"/>
            </a:endParaRPr>
          </a:p>
        </p:txBody>
      </p:sp>
      <p:sp>
        <p:nvSpPr>
          <p:cNvPr id="443" name="Title 1"/>
          <p:cNvSpPr txBox="1">
            <a:spLocks noGrp="1"/>
          </p:cNvSpPr>
          <p:nvPr>
            <p:ph type="title"/>
          </p:nvPr>
        </p:nvSpPr>
        <p:spPr>
          <a:xfrm>
            <a:off x="1060863" y="420611"/>
            <a:ext cx="7022274" cy="24704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bg-BG" sz="2800" dirty="0">
                <a:latin typeface="Ubisoft Sans" pitchFamily="50" charset="0"/>
              </a:rPr>
              <a:t>Оптимизации</a:t>
            </a:r>
            <a:endParaRPr lang="en-US" sz="2800" dirty="0">
              <a:solidFill>
                <a:schemeClr val="bg1"/>
              </a:solidFill>
              <a:latin typeface="Ubisoft Sans" pitchFamily="50" charset="0"/>
            </a:endParaRPr>
          </a:p>
        </p:txBody>
      </p:sp>
      <p:sp>
        <p:nvSpPr>
          <p:cNvPr id="6" name="Espace réservé du texte 1">
            <a:extLst>
              <a:ext uri="{FF2B5EF4-FFF2-40B4-BE49-F238E27FC236}">
                <a16:creationId xmlns:a16="http://schemas.microsoft.com/office/drawing/2014/main" id="{C232FF76-782F-4636-B73F-295BFA26CC74}"/>
              </a:ext>
            </a:extLst>
          </p:cNvPr>
          <p:cNvSpPr txBox="1">
            <a:spLocks/>
          </p:cNvSpPr>
          <p:nvPr/>
        </p:nvSpPr>
        <p:spPr>
          <a:xfrm>
            <a:off x="732669" y="1366089"/>
            <a:ext cx="7678661" cy="335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9050" tIns="19050" rIns="19050" bIns="19050" anchor="t">
            <a:normAutofit/>
          </a:bodyPr>
          <a:lstStyle>
            <a:lvl1pPr marL="0" marR="0" indent="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1pPr>
            <a:lvl2pPr marL="0" marR="0" indent="8572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2pPr>
            <a:lvl3pPr marL="0" marR="0" indent="17145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3pPr>
            <a:lvl4pPr marL="0" marR="0" indent="25717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4pPr>
            <a:lvl5pPr marL="0" marR="0" indent="34290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5pPr>
            <a:lvl6pPr marL="130968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6pPr>
            <a:lvl7pPr marL="154781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7pPr>
            <a:lvl8pPr marL="178593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8pPr>
            <a:lvl9pPr marL="202406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457200" hangingPunct="1">
              <a:lnSpc>
                <a:spcPct val="90000"/>
              </a:lnSpc>
              <a:buFont typeface="Arial" panose="020B0604020202020204" pitchFamily="34" charset="0"/>
              <a:buChar char="•"/>
              <a:defRPr b="1" cap="all">
                <a:latin typeface="+mn-lt"/>
                <a:ea typeface="+mn-ea"/>
                <a:cs typeface="+mn-cs"/>
                <a:sym typeface="Open Sans"/>
              </a:defRPr>
            </a:pPr>
            <a:r>
              <a:rPr lang="en-US" sz="2400" b="1" cap="all" dirty="0">
                <a:solidFill>
                  <a:srgbClr val="526680"/>
                </a:solidFill>
                <a:latin typeface="Ubisoft Sans" pitchFamily="50" charset="0"/>
                <a:ea typeface="+mn-ea"/>
                <a:cs typeface="Ubisoft Sans Regular"/>
                <a:sym typeface="Open Sans"/>
              </a:rPr>
              <a:t>Temporal Coherency</a:t>
            </a:r>
          </a:p>
          <a:p>
            <a:pPr marL="457200" indent="-457200" hangingPunct="1">
              <a:lnSpc>
                <a:spcPct val="90000"/>
              </a:lnSpc>
              <a:buFont typeface="Arial" panose="020B0604020202020204" pitchFamily="34" charset="0"/>
              <a:buChar char="•"/>
              <a:defRPr b="1" cap="all">
                <a:latin typeface="+mn-lt"/>
                <a:ea typeface="+mn-ea"/>
                <a:cs typeface="+mn-cs"/>
                <a:sym typeface="Open Sans"/>
              </a:defRPr>
            </a:pPr>
            <a:r>
              <a:rPr lang="fr-FR" sz="2400" b="1" cap="all" dirty="0">
                <a:solidFill>
                  <a:srgbClr val="526680"/>
                </a:solidFill>
                <a:latin typeface="Ubisoft Sans" pitchFamily="50" charset="0"/>
                <a:ea typeface="+mn-ea"/>
                <a:cs typeface="Ubisoft Sans Regular"/>
                <a:sym typeface="Open Sans"/>
              </a:rPr>
              <a:t>Spatial </a:t>
            </a:r>
            <a:r>
              <a:rPr lang="fr-FR" sz="2400" b="1" cap="all" dirty="0" err="1">
                <a:solidFill>
                  <a:srgbClr val="526680"/>
                </a:solidFill>
                <a:latin typeface="Ubisoft Sans" pitchFamily="50" charset="0"/>
                <a:ea typeface="+mn-ea"/>
                <a:cs typeface="Ubisoft Sans Regular"/>
                <a:sym typeface="Open Sans"/>
              </a:rPr>
              <a:t>Partitioning</a:t>
            </a:r>
            <a:endParaRPr lang="fr-FR" sz="2400" b="1" cap="all" dirty="0">
              <a:solidFill>
                <a:srgbClr val="526680"/>
              </a:solidFill>
              <a:latin typeface="Ubisoft Sans" pitchFamily="50" charset="0"/>
              <a:ea typeface="+mn-ea"/>
              <a:cs typeface="Ubisoft Sans Regular"/>
              <a:sym typeface="Open Sans"/>
            </a:endParaRPr>
          </a:p>
          <a:p>
            <a:pPr hangingPunct="1">
              <a:lnSpc>
                <a:spcPct val="90000"/>
              </a:lnSpc>
              <a:defRPr sz="3200"/>
            </a:pPr>
            <a:r>
              <a:rPr lang="en-US" sz="1600" dirty="0">
                <a:latin typeface="Ubisoft Sans" pitchFamily="50" charset="0"/>
                <a:cs typeface="Ubisoft Sans Regular"/>
              </a:rPr>
              <a:t>			Quad Trees, K-D Trees</a:t>
            </a:r>
          </a:p>
          <a:p>
            <a:pPr marL="457200" indent="-457200" hangingPunct="1">
              <a:lnSpc>
                <a:spcPct val="90000"/>
              </a:lnSpc>
              <a:buFont typeface="Arial" panose="020B0604020202020204" pitchFamily="34" charset="0"/>
              <a:buChar char="•"/>
              <a:defRPr sz="3200"/>
            </a:pPr>
            <a:r>
              <a:rPr lang="en-US" sz="2400" b="1" cap="all" dirty="0">
                <a:solidFill>
                  <a:srgbClr val="526680"/>
                </a:solidFill>
                <a:latin typeface="Ubisoft Sans" pitchFamily="50" charset="0"/>
                <a:ea typeface="+mn-ea"/>
                <a:sym typeface="Open Sans"/>
              </a:rPr>
              <a:t>Tiered Rejection Tests</a:t>
            </a:r>
          </a:p>
          <a:p>
            <a:pPr lvl="4" hangingPunct="1">
              <a:lnSpc>
                <a:spcPct val="90000"/>
              </a:lnSpc>
              <a:defRPr sz="3200"/>
            </a:pPr>
            <a:r>
              <a:rPr lang="en-US" sz="2800" b="1" cap="all" dirty="0">
                <a:solidFill>
                  <a:srgbClr val="526680"/>
                </a:solidFill>
                <a:latin typeface="Ubisoft Sans" pitchFamily="50" charset="0"/>
                <a:ea typeface="+mn-ea"/>
                <a:cs typeface="Ubisoft Sans Regular"/>
                <a:sym typeface="Open Sans"/>
              </a:rPr>
              <a:t>		</a:t>
            </a:r>
            <a:r>
              <a:rPr lang="en-US" sz="1600" dirty="0" err="1">
                <a:latin typeface="Ubisoft Sans" pitchFamily="50" charset="0"/>
                <a:sym typeface="Open Sans"/>
              </a:rPr>
              <a:t>BroadPhase</a:t>
            </a:r>
            <a:r>
              <a:rPr lang="en-US" sz="1600" dirty="0">
                <a:latin typeface="Ubisoft Sans" pitchFamily="50" charset="0"/>
                <a:sym typeface="Open Sans"/>
              </a:rPr>
              <a:t> – </a:t>
            </a:r>
            <a:r>
              <a:rPr lang="en-US" sz="1600" dirty="0"/>
              <a:t>usually uses the bounding boxes of objects in the world to quickly determine a conservative approximate list of colliding pairs</a:t>
            </a:r>
          </a:p>
          <a:p>
            <a:pPr lvl="4" hangingPunct="1">
              <a:lnSpc>
                <a:spcPct val="90000"/>
              </a:lnSpc>
              <a:defRPr sz="3200"/>
            </a:pPr>
            <a:r>
              <a:rPr lang="en-US" sz="1600" dirty="0"/>
              <a:t>		</a:t>
            </a:r>
            <a:r>
              <a:rPr lang="en-US" sz="1600" dirty="0" err="1"/>
              <a:t>Narrowphase</a:t>
            </a:r>
            <a:r>
              <a:rPr lang="en-US" sz="1600" dirty="0"/>
              <a:t> – determines the actual contact information for a pair of colliding objects.</a:t>
            </a:r>
            <a:endParaRPr lang="bg-BG" sz="1600" dirty="0"/>
          </a:p>
        </p:txBody>
      </p:sp>
    </p:spTree>
    <p:extLst>
      <p:ext uri="{BB962C8B-B14F-4D97-AF65-F5344CB8AC3E}">
        <p14:creationId xmlns:p14="http://schemas.microsoft.com/office/powerpoint/2010/main" val="58098891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9011D05-283C-44CA-89A1-8C44E22D59A1}"/>
              </a:ext>
            </a:extLst>
          </p:cNvPr>
          <p:cNvCxnSpPr>
            <a:cxnSpLocks/>
            <a:stCxn id="22" idx="7"/>
            <a:endCxn id="26" idx="3"/>
          </p:cNvCxnSpPr>
          <p:nvPr/>
        </p:nvCxnSpPr>
        <p:spPr>
          <a:xfrm flipV="1">
            <a:off x="5839432" y="2949318"/>
            <a:ext cx="2044234" cy="112714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E7118BB-8E97-4E57-A84D-133AF8B41C31}"/>
              </a:ext>
            </a:extLst>
          </p:cNvPr>
          <p:cNvCxnSpPr>
            <a:stCxn id="25" idx="6"/>
            <a:endCxn id="26" idx="1"/>
          </p:cNvCxnSpPr>
          <p:nvPr/>
        </p:nvCxnSpPr>
        <p:spPr>
          <a:xfrm>
            <a:off x="5859519" y="2072576"/>
            <a:ext cx="2024147" cy="779756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/>
          <a:srcRect b="78367"/>
          <a:stretch/>
        </p:blipFill>
        <p:spPr>
          <a:xfrm>
            <a:off x="0" y="0"/>
            <a:ext cx="9144000" cy="1112676"/>
          </a:xfrm>
          <a:prstGeom prst="rect">
            <a:avLst/>
          </a:prstGeom>
        </p:spPr>
      </p:pic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74547" y="4893110"/>
            <a:ext cx="76944" cy="11541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latin typeface="Ubisoft Sans" pitchFamily="50" charset="0"/>
              </a:rPr>
              <a:t>6</a:t>
            </a:fld>
            <a:endParaRPr>
              <a:latin typeface="Ubisoft Sans" pitchFamily="50" charset="0"/>
            </a:endParaRPr>
          </a:p>
        </p:txBody>
      </p:sp>
      <p:sp>
        <p:nvSpPr>
          <p:cNvPr id="443" name="Title 1"/>
          <p:cNvSpPr txBox="1">
            <a:spLocks noGrp="1"/>
          </p:cNvSpPr>
          <p:nvPr>
            <p:ph type="title"/>
          </p:nvPr>
        </p:nvSpPr>
        <p:spPr>
          <a:xfrm>
            <a:off x="1060863" y="420611"/>
            <a:ext cx="7022274" cy="24704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bg-BG" sz="2800" dirty="0">
                <a:latin typeface="Ubisoft Sans" pitchFamily="50" charset="0"/>
              </a:rPr>
              <a:t>Събиране и изваждане на вектори</a:t>
            </a:r>
            <a:endParaRPr lang="en-US" sz="2800" dirty="0">
              <a:solidFill>
                <a:schemeClr val="bg1"/>
              </a:solidFill>
              <a:latin typeface="Ubisoft Sans" pitchFamily="50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FE9BD41-7024-4AB4-8547-A8560EF452E8}"/>
              </a:ext>
            </a:extLst>
          </p:cNvPr>
          <p:cNvGrpSpPr/>
          <p:nvPr/>
        </p:nvGrpSpPr>
        <p:grpSpPr>
          <a:xfrm>
            <a:off x="1094796" y="1391621"/>
            <a:ext cx="1715002" cy="3018407"/>
            <a:chOff x="4935984" y="1624614"/>
            <a:chExt cx="1715002" cy="3018407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6CD599CC-B3AA-47E2-AEBC-8160AB66AEE5}"/>
                </a:ext>
              </a:extLst>
            </p:cNvPr>
            <p:cNvCxnSpPr/>
            <p:nvPr/>
          </p:nvCxnSpPr>
          <p:spPr>
            <a:xfrm>
              <a:off x="6320901" y="1624614"/>
              <a:ext cx="0" cy="1642369"/>
            </a:xfrm>
            <a:prstGeom prst="straightConnector1">
              <a:avLst/>
            </a:prstGeom>
            <a:ln w="25400">
              <a:tailEnd type="triangle" w="lg" len="lg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0BA0F05A-A57F-4D17-A8BE-0EE08AE30BC4}"/>
                </a:ext>
              </a:extLst>
            </p:cNvPr>
            <p:cNvCxnSpPr/>
            <p:nvPr/>
          </p:nvCxnSpPr>
          <p:spPr>
            <a:xfrm flipH="1">
              <a:off x="4935984" y="3266983"/>
              <a:ext cx="1384917" cy="1376038"/>
            </a:xfrm>
            <a:prstGeom prst="straightConnector1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C3E03E3-CA47-40FE-B9A4-6CFC0D8C95BA}"/>
                </a:ext>
              </a:extLst>
            </p:cNvPr>
            <p:cNvCxnSpPr/>
            <p:nvPr/>
          </p:nvCxnSpPr>
          <p:spPr>
            <a:xfrm flipH="1">
              <a:off x="4935984" y="1624614"/>
              <a:ext cx="1384917" cy="3018407"/>
            </a:xfrm>
            <a:prstGeom prst="straightConnector1">
              <a:avLst/>
            </a:prstGeom>
            <a:ln w="25400">
              <a:tailEnd type="triangle" w="lg" len="lg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A78B71-CEC5-43F2-A7FF-92813EC2C64F}"/>
                </a:ext>
              </a:extLst>
            </p:cNvPr>
            <p:cNvSpPr txBox="1"/>
            <p:nvPr/>
          </p:nvSpPr>
          <p:spPr>
            <a:xfrm>
              <a:off x="6408932" y="2394730"/>
              <a:ext cx="201978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uFillTx/>
                  <a:latin typeface="Roboto"/>
                  <a:ea typeface="Roboto"/>
                  <a:cs typeface="Roboto"/>
                  <a:sym typeface="Roboto"/>
                </a:rPr>
                <a:t>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88B97A5-2248-46B9-A2F9-C34531216E90}"/>
                </a:ext>
              </a:extLst>
            </p:cNvPr>
            <p:cNvSpPr txBox="1"/>
            <p:nvPr/>
          </p:nvSpPr>
          <p:spPr>
            <a:xfrm>
              <a:off x="6368856" y="2280429"/>
              <a:ext cx="282130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defTabSz="825500"/>
              <a:r>
                <a:rPr lang="en-US" sz="1400" dirty="0">
                  <a:solidFill>
                    <a:srgbClr val="FF0000"/>
                  </a:solidFill>
                </a:rPr>
                <a:t>→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sym typeface="Roboto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7543825-8DAD-4BB8-ACB2-4A0EB0D70371}"/>
                </a:ext>
              </a:extLst>
            </p:cNvPr>
            <p:cNvGrpSpPr/>
            <p:nvPr/>
          </p:nvGrpSpPr>
          <p:grpSpPr>
            <a:xfrm rot="18950142">
              <a:off x="5806881" y="3668985"/>
              <a:ext cx="282130" cy="451576"/>
              <a:chOff x="6978456" y="3297510"/>
              <a:chExt cx="282130" cy="451576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9BAF08F-2569-48F7-8C32-677C1ADBBB16}"/>
                  </a:ext>
                </a:extLst>
              </p:cNvPr>
              <p:cNvSpPr txBox="1"/>
              <p:nvPr/>
            </p:nvSpPr>
            <p:spPr>
              <a:xfrm>
                <a:off x="6984067" y="3431050"/>
                <a:ext cx="270908" cy="31803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400" b="1" i="0" u="none" strike="noStrike" cap="none" spc="0" normalizeH="0" baseline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FillTx/>
                    <a:latin typeface="Roboto"/>
                    <a:ea typeface="Roboto"/>
                    <a:cs typeface="Roboto"/>
                    <a:sym typeface="Roboto"/>
                  </a:rPr>
                  <a:t>-b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6CB9216-7027-4D44-AB4B-AFCC6D3187FD}"/>
                  </a:ext>
                </a:extLst>
              </p:cNvPr>
              <p:cNvSpPr txBox="1"/>
              <p:nvPr/>
            </p:nvSpPr>
            <p:spPr>
              <a:xfrm>
                <a:off x="6978456" y="3297510"/>
                <a:ext cx="282130" cy="31803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defTabSz="825500"/>
                <a:r>
                  <a:rPr lang="en-US" sz="1400" dirty="0">
                    <a:solidFill>
                      <a:schemeClr val="accent1"/>
                    </a:solidFill>
                  </a:rPr>
                  <a:t>→</a:t>
                </a:r>
                <a:endParaRPr kumimoji="0" lang="en-US" sz="1400" b="1" i="0" u="none" strike="noStrike" cap="none" spc="0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uFillTx/>
                  <a:sym typeface="Roboto"/>
                </a:endParaRP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7351FC8-DF82-4810-8CA2-79156B70F023}"/>
                </a:ext>
              </a:extLst>
            </p:cNvPr>
            <p:cNvGrpSpPr/>
            <p:nvPr/>
          </p:nvGrpSpPr>
          <p:grpSpPr>
            <a:xfrm rot="17769086">
              <a:off x="4975105" y="2968141"/>
              <a:ext cx="550451" cy="442617"/>
              <a:chOff x="5204586" y="2588185"/>
              <a:chExt cx="550451" cy="442617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449005A-C4C1-4A6E-8806-F8D3C1F1D471}"/>
                  </a:ext>
                </a:extLst>
              </p:cNvPr>
              <p:cNvSpPr txBox="1"/>
              <p:nvPr/>
            </p:nvSpPr>
            <p:spPr>
              <a:xfrm>
                <a:off x="5252540" y="2712766"/>
                <a:ext cx="469680" cy="31803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400" b="1" i="0" u="none" strike="noStrike" cap="none" spc="0" normalizeH="0" baseline="0" dirty="0">
                    <a:ln>
                      <a:noFill/>
                    </a:ln>
                    <a:solidFill>
                      <a:schemeClr val="accent3"/>
                    </a:solidFill>
                    <a:effectLst/>
                    <a:uFillTx/>
                    <a:latin typeface="Roboto"/>
                    <a:ea typeface="Roboto"/>
                    <a:cs typeface="Roboto"/>
                    <a:sym typeface="Roboto"/>
                  </a:rPr>
                  <a:t>a - b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3B72F1C-836A-4414-883D-07D539A31079}"/>
                  </a:ext>
                </a:extLst>
              </p:cNvPr>
              <p:cNvSpPr txBox="1"/>
              <p:nvPr/>
            </p:nvSpPr>
            <p:spPr>
              <a:xfrm>
                <a:off x="5204586" y="2596027"/>
                <a:ext cx="282130" cy="31803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defTabSz="825500"/>
                <a:r>
                  <a:rPr lang="en-US" sz="1400" dirty="0">
                    <a:solidFill>
                      <a:schemeClr val="accent3"/>
                    </a:solidFill>
                  </a:rPr>
                  <a:t>→</a:t>
                </a:r>
                <a:endParaRPr kumimoji="0" lang="en-US" sz="1400" b="1" i="0" u="none" strike="noStrike" cap="none" spc="0" normalizeH="0" baseline="0" dirty="0">
                  <a:ln>
                    <a:noFill/>
                  </a:ln>
                  <a:solidFill>
                    <a:schemeClr val="accent3"/>
                  </a:solidFill>
                  <a:effectLst/>
                  <a:uFillTx/>
                  <a:sym typeface="Roboto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9711CAC-FF88-4C8D-B9D1-8EDBA8BA876D}"/>
                  </a:ext>
                </a:extLst>
              </p:cNvPr>
              <p:cNvSpPr txBox="1"/>
              <p:nvPr/>
            </p:nvSpPr>
            <p:spPr>
              <a:xfrm>
                <a:off x="5472907" y="2588185"/>
                <a:ext cx="282130" cy="31803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defTabSz="825500"/>
                <a:r>
                  <a:rPr lang="en-US" sz="1400" dirty="0">
                    <a:solidFill>
                      <a:schemeClr val="accent3"/>
                    </a:solidFill>
                  </a:rPr>
                  <a:t>→</a:t>
                </a:r>
                <a:endParaRPr kumimoji="0" lang="en-US" sz="1400" b="1" i="0" u="none" strike="noStrike" cap="none" spc="0" normalizeH="0" baseline="0" dirty="0">
                  <a:ln>
                    <a:noFill/>
                  </a:ln>
                  <a:solidFill>
                    <a:schemeClr val="accent3"/>
                  </a:solidFill>
                  <a:effectLst/>
                  <a:uFillTx/>
                  <a:sym typeface="Roboto"/>
                </a:endParaRPr>
              </a:p>
            </p:txBody>
          </p:sp>
        </p:grpSp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EE8833E1-1086-4D5E-9ECF-E8075E878972}"/>
              </a:ext>
            </a:extLst>
          </p:cNvPr>
          <p:cNvSpPr/>
          <p:nvPr/>
        </p:nvSpPr>
        <p:spPr>
          <a:xfrm>
            <a:off x="5722359" y="4056376"/>
            <a:ext cx="137160" cy="137160"/>
          </a:xfrm>
          <a:prstGeom prst="ellipse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Open San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8EC7C69-F87C-4C92-8A0F-3EFE8F433679}"/>
              </a:ext>
            </a:extLst>
          </p:cNvPr>
          <p:cNvSpPr/>
          <p:nvPr/>
        </p:nvSpPr>
        <p:spPr>
          <a:xfrm>
            <a:off x="5722359" y="2003996"/>
            <a:ext cx="137160" cy="137160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Open San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899CE60-F434-4269-8442-A47666A8925E}"/>
              </a:ext>
            </a:extLst>
          </p:cNvPr>
          <p:cNvSpPr/>
          <p:nvPr/>
        </p:nvSpPr>
        <p:spPr>
          <a:xfrm>
            <a:off x="7863579" y="2832245"/>
            <a:ext cx="137160" cy="13716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Open San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7C906A-D15A-4D3D-B24B-00EFEC187EEF}"/>
              </a:ext>
            </a:extLst>
          </p:cNvPr>
          <p:cNvSpPr txBox="1"/>
          <p:nvPr/>
        </p:nvSpPr>
        <p:spPr>
          <a:xfrm>
            <a:off x="4461251" y="1685960"/>
            <a:ext cx="2659382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Roboto"/>
                <a:ea typeface="Roboto"/>
                <a:cs typeface="Roboto"/>
                <a:sym typeface="Roboto"/>
              </a:rPr>
              <a:t>PlayerShip.transform.position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01F4857-3B57-4023-B46B-6B37EF67D9AD}"/>
              </a:ext>
            </a:extLst>
          </p:cNvPr>
          <p:cNvSpPr txBox="1"/>
          <p:nvPr/>
        </p:nvSpPr>
        <p:spPr>
          <a:xfrm>
            <a:off x="6907662" y="3009445"/>
            <a:ext cx="2043829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defTabSz="825500"/>
            <a:r>
              <a:rPr lang="en-US" sz="1400" dirty="0" err="1">
                <a:solidFill>
                  <a:schemeClr val="accent1"/>
                </a:solidFill>
              </a:rPr>
              <a:t>mouseWorldSpacePos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sym typeface="Roboto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87BAA9-2405-4A7B-8E45-CD9087BE3641}"/>
              </a:ext>
            </a:extLst>
          </p:cNvPr>
          <p:cNvCxnSpPr>
            <a:cxnSpLocks/>
            <a:stCxn id="22" idx="0"/>
            <a:endCxn id="25" idx="4"/>
          </p:cNvCxnSpPr>
          <p:nvPr/>
        </p:nvCxnSpPr>
        <p:spPr>
          <a:xfrm flipV="1">
            <a:off x="5790939" y="2141156"/>
            <a:ext cx="0" cy="191522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EB7BDBDC-DF8D-40DE-85D0-B573479607A3}"/>
              </a:ext>
            </a:extLst>
          </p:cNvPr>
          <p:cNvSpPr txBox="1"/>
          <p:nvPr/>
        </p:nvSpPr>
        <p:spPr>
          <a:xfrm rot="1299134">
            <a:off x="6429285" y="2210725"/>
            <a:ext cx="1245534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err="1">
                <a:solidFill>
                  <a:srgbClr val="00B050"/>
                </a:solidFill>
              </a:rPr>
              <a:t>lookDirection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B050"/>
              </a:solidFill>
              <a:effectLst/>
              <a:uFillTx/>
              <a:sym typeface="Roboto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4026C4C-F609-41F8-A2DB-95180CFB1046}"/>
              </a:ext>
            </a:extLst>
          </p:cNvPr>
          <p:cNvSpPr txBox="1"/>
          <p:nvPr/>
        </p:nvSpPr>
        <p:spPr>
          <a:xfrm>
            <a:off x="5411831" y="4207570"/>
            <a:ext cx="758221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defTabSz="825500"/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Roboto"/>
              </a:rPr>
              <a:t>O(0,0,0)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40A8BCD-41E7-421C-8B38-1F18A2A0AB46}"/>
              </a:ext>
            </a:extLst>
          </p:cNvPr>
          <p:cNvCxnSpPr>
            <a:cxnSpLocks/>
          </p:cNvCxnSpPr>
          <p:nvPr/>
        </p:nvCxnSpPr>
        <p:spPr>
          <a:xfrm rot="10800000" flipH="1">
            <a:off x="2479713" y="1657952"/>
            <a:ext cx="1384917" cy="1376038"/>
          </a:xfrm>
          <a:prstGeom prst="straightConnector1">
            <a:avLst/>
          </a:prstGeom>
          <a:ln w="254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CB572AE-D84A-4A21-8866-3F8684E33BD9}"/>
              </a:ext>
            </a:extLst>
          </p:cNvPr>
          <p:cNvSpPr txBox="1"/>
          <p:nvPr/>
        </p:nvSpPr>
        <p:spPr>
          <a:xfrm rot="18950142">
            <a:off x="3258880" y="2330210"/>
            <a:ext cx="270908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7030A0"/>
                </a:solidFill>
                <a:effectLst/>
                <a:uFillTx/>
                <a:latin typeface="Roboto"/>
                <a:ea typeface="Roboto"/>
                <a:cs typeface="Roboto"/>
                <a:sym typeface="Roboto"/>
              </a:rPr>
              <a:t>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9819708-FFE7-4F32-862C-491BB9163887}"/>
              </a:ext>
            </a:extLst>
          </p:cNvPr>
          <p:cNvSpPr txBox="1"/>
          <p:nvPr/>
        </p:nvSpPr>
        <p:spPr>
          <a:xfrm rot="18950142">
            <a:off x="3160229" y="2234416"/>
            <a:ext cx="282130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825500"/>
            <a:r>
              <a:rPr lang="en-US" sz="1400" dirty="0">
                <a:solidFill>
                  <a:srgbClr val="7030A0"/>
                </a:solidFill>
              </a:rPr>
              <a:t>→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7030A0"/>
              </a:solidFill>
              <a:effectLst/>
              <a:uFillTx/>
              <a:sym typeface="Roboto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76520B3-15E8-4C44-8CB3-3B6C01E67263}"/>
              </a:ext>
            </a:extLst>
          </p:cNvPr>
          <p:cNvCxnSpPr/>
          <p:nvPr/>
        </p:nvCxnSpPr>
        <p:spPr>
          <a:xfrm>
            <a:off x="2479712" y="1391621"/>
            <a:ext cx="1384918" cy="266331"/>
          </a:xfrm>
          <a:prstGeom prst="straightConnector1">
            <a:avLst/>
          </a:prstGeom>
          <a:noFill/>
          <a:ln w="25400" cap="flat">
            <a:solidFill>
              <a:schemeClr val="accent6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31645A4-54DB-43FF-8C45-CAAC451C40AC}"/>
              </a:ext>
            </a:extLst>
          </p:cNvPr>
          <p:cNvGrpSpPr/>
          <p:nvPr/>
        </p:nvGrpSpPr>
        <p:grpSpPr>
          <a:xfrm rot="4426013">
            <a:off x="3014846" y="1034224"/>
            <a:ext cx="485291" cy="566889"/>
            <a:chOff x="3916376" y="2765768"/>
            <a:chExt cx="485291" cy="566889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4D6C5A8-1356-4C35-9943-7DD0C8F4196D}"/>
                </a:ext>
              </a:extLst>
            </p:cNvPr>
            <p:cNvSpPr txBox="1"/>
            <p:nvPr/>
          </p:nvSpPr>
          <p:spPr>
            <a:xfrm rot="17769086">
              <a:off x="3985367" y="2916357"/>
              <a:ext cx="514564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Roboto"/>
                  <a:ea typeface="Roboto"/>
                  <a:cs typeface="Roboto"/>
                  <a:sym typeface="Roboto"/>
                </a:rPr>
                <a:t>a + b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2A398E9-C46E-446A-A8FE-A0BDDEE8386B}"/>
                </a:ext>
              </a:extLst>
            </p:cNvPr>
            <p:cNvSpPr txBox="1"/>
            <p:nvPr/>
          </p:nvSpPr>
          <p:spPr>
            <a:xfrm rot="17769086">
              <a:off x="3934329" y="2992125"/>
              <a:ext cx="282130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defTabSz="825500"/>
              <a:r>
                <a:rPr lang="en-US" sz="1400" dirty="0">
                  <a:solidFill>
                    <a:schemeClr val="accent6"/>
                  </a:solidFill>
                </a:rPr>
                <a:t>→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sym typeface="Roboto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3DA9951-27E9-4B09-B336-5014869CFF61}"/>
                </a:ext>
              </a:extLst>
            </p:cNvPr>
            <p:cNvSpPr txBox="1"/>
            <p:nvPr/>
          </p:nvSpPr>
          <p:spPr>
            <a:xfrm rot="17769086">
              <a:off x="4045551" y="2747815"/>
              <a:ext cx="282130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defTabSz="825500"/>
              <a:r>
                <a:rPr lang="en-US" sz="1400" dirty="0">
                  <a:solidFill>
                    <a:schemeClr val="accent6"/>
                  </a:solidFill>
                </a:rPr>
                <a:t>→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sym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982514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9011D05-283C-44CA-89A1-8C44E22D59A1}"/>
              </a:ext>
            </a:extLst>
          </p:cNvPr>
          <p:cNvCxnSpPr>
            <a:cxnSpLocks/>
            <a:stCxn id="22" idx="7"/>
            <a:endCxn id="26" idx="3"/>
          </p:cNvCxnSpPr>
          <p:nvPr/>
        </p:nvCxnSpPr>
        <p:spPr>
          <a:xfrm flipV="1">
            <a:off x="2727373" y="2484498"/>
            <a:ext cx="2044234" cy="112714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/>
          <a:srcRect b="78367"/>
          <a:stretch/>
        </p:blipFill>
        <p:spPr>
          <a:xfrm>
            <a:off x="0" y="0"/>
            <a:ext cx="9144000" cy="1112676"/>
          </a:xfrm>
          <a:prstGeom prst="rect">
            <a:avLst/>
          </a:prstGeom>
        </p:spPr>
      </p:pic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74547" y="4893110"/>
            <a:ext cx="76944" cy="11541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latin typeface="Ubisoft Sans" pitchFamily="50" charset="0"/>
              </a:rPr>
              <a:t>7</a:t>
            </a:fld>
            <a:endParaRPr>
              <a:latin typeface="Ubisoft Sans" pitchFamily="50" charset="0"/>
            </a:endParaRPr>
          </a:p>
        </p:txBody>
      </p:sp>
      <p:sp>
        <p:nvSpPr>
          <p:cNvPr id="443" name="Title 1"/>
          <p:cNvSpPr txBox="1">
            <a:spLocks noGrp="1"/>
          </p:cNvSpPr>
          <p:nvPr>
            <p:ph type="title"/>
          </p:nvPr>
        </p:nvSpPr>
        <p:spPr>
          <a:xfrm>
            <a:off x="1060863" y="420611"/>
            <a:ext cx="7022274" cy="24704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bg-BG" sz="2800" dirty="0">
                <a:latin typeface="Ubisoft Sans" pitchFamily="50" charset="0"/>
              </a:rPr>
              <a:t>Събиране и изваждане на вектори</a:t>
            </a:r>
            <a:endParaRPr lang="en-US" sz="2800" dirty="0">
              <a:solidFill>
                <a:schemeClr val="bg1"/>
              </a:solidFill>
              <a:latin typeface="Ubisoft Sans" pitchFamily="50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8833E1-1086-4D5E-9ECF-E8075E878972}"/>
              </a:ext>
            </a:extLst>
          </p:cNvPr>
          <p:cNvSpPr/>
          <p:nvPr/>
        </p:nvSpPr>
        <p:spPr>
          <a:xfrm>
            <a:off x="2610300" y="3591556"/>
            <a:ext cx="137160" cy="137160"/>
          </a:xfrm>
          <a:prstGeom prst="ellipse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Open San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899CE60-F434-4269-8442-A47666A8925E}"/>
              </a:ext>
            </a:extLst>
          </p:cNvPr>
          <p:cNvSpPr/>
          <p:nvPr/>
        </p:nvSpPr>
        <p:spPr>
          <a:xfrm>
            <a:off x="4751520" y="2367425"/>
            <a:ext cx="137160" cy="13716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Open San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7C906A-D15A-4D3D-B24B-00EFEC187EEF}"/>
              </a:ext>
            </a:extLst>
          </p:cNvPr>
          <p:cNvSpPr txBox="1"/>
          <p:nvPr/>
        </p:nvSpPr>
        <p:spPr>
          <a:xfrm>
            <a:off x="1458196" y="1221140"/>
            <a:ext cx="2441374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Roboto"/>
                <a:ea typeface="Roboto"/>
                <a:cs typeface="Roboto"/>
                <a:sym typeface="Roboto"/>
              </a:rPr>
              <a:t>PlayerShip.transform.position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01F4857-3B57-4023-B46B-6B37EF67D9AD}"/>
              </a:ext>
            </a:extLst>
          </p:cNvPr>
          <p:cNvSpPr txBox="1"/>
          <p:nvPr/>
        </p:nvSpPr>
        <p:spPr>
          <a:xfrm>
            <a:off x="3795603" y="2049389"/>
            <a:ext cx="2043829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defTabSz="825500"/>
            <a:r>
              <a:rPr lang="en-US" sz="1400" dirty="0" err="1">
                <a:solidFill>
                  <a:schemeClr val="accent1"/>
                </a:solidFill>
              </a:rPr>
              <a:t>mouseWorldSpacePos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sym typeface="Roboto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87BAA9-2405-4A7B-8E45-CD9087BE3641}"/>
              </a:ext>
            </a:extLst>
          </p:cNvPr>
          <p:cNvCxnSpPr>
            <a:cxnSpLocks/>
          </p:cNvCxnSpPr>
          <p:nvPr/>
        </p:nvCxnSpPr>
        <p:spPr>
          <a:xfrm flipV="1">
            <a:off x="2678880" y="1676336"/>
            <a:ext cx="0" cy="191522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388" name="Group 387">
            <a:extLst>
              <a:ext uri="{FF2B5EF4-FFF2-40B4-BE49-F238E27FC236}">
                <a16:creationId xmlns:a16="http://schemas.microsoft.com/office/drawing/2014/main" id="{8CB11E85-4294-4E61-853B-93A99D0AFCCE}"/>
              </a:ext>
            </a:extLst>
          </p:cNvPr>
          <p:cNvGrpSpPr/>
          <p:nvPr/>
        </p:nvGrpSpPr>
        <p:grpSpPr>
          <a:xfrm>
            <a:off x="2678880" y="3648534"/>
            <a:ext cx="2299411" cy="779756"/>
            <a:chOff x="2747460" y="1607756"/>
            <a:chExt cx="2299411" cy="779756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FE7118BB-8E97-4E57-A84D-133AF8B41C31}"/>
                </a:ext>
              </a:extLst>
            </p:cNvPr>
            <p:cNvCxnSpPr>
              <a:cxnSpLocks/>
              <a:endCxn id="26" idx="1"/>
            </p:cNvCxnSpPr>
            <p:nvPr/>
          </p:nvCxnSpPr>
          <p:spPr>
            <a:xfrm>
              <a:off x="2747460" y="1607756"/>
              <a:ext cx="2024147" cy="779756"/>
            </a:xfrm>
            <a:prstGeom prst="straightConnector1">
              <a:avLst/>
            </a:prstGeom>
            <a:ln w="25400">
              <a:tailEnd type="triangle" w="lg" len="lg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B7BDBDC-DF8D-40DE-85D0-B573479607A3}"/>
                </a:ext>
              </a:extLst>
            </p:cNvPr>
            <p:cNvSpPr txBox="1"/>
            <p:nvPr/>
          </p:nvSpPr>
          <p:spPr>
            <a:xfrm rot="1299134">
              <a:off x="2833123" y="1730665"/>
              <a:ext cx="2213748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dirty="0" err="1">
                  <a:solidFill>
                    <a:srgbClr val="00B050"/>
                  </a:solidFill>
                </a:rPr>
                <a:t>mouseWorld</a:t>
              </a:r>
              <a:r>
                <a:rPr lang="en-US" sz="1400" dirty="0">
                  <a:solidFill>
                    <a:srgbClr val="00B050"/>
                  </a:solidFill>
                </a:rPr>
                <a:t> - </a:t>
              </a:r>
              <a:r>
                <a:rPr lang="en-US" sz="1400" dirty="0" err="1">
                  <a:solidFill>
                    <a:srgbClr val="00B050"/>
                  </a:solidFill>
                </a:rPr>
                <a:t>PlayerPos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sym typeface="Roboto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A4026C4C-F609-41F8-A2DB-95180CFB1046}"/>
              </a:ext>
            </a:extLst>
          </p:cNvPr>
          <p:cNvSpPr txBox="1"/>
          <p:nvPr/>
        </p:nvSpPr>
        <p:spPr>
          <a:xfrm>
            <a:off x="2299772" y="3742750"/>
            <a:ext cx="758221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defTabSz="825500"/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Roboto"/>
              </a:rPr>
              <a:t>O(0,0,0)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8278FB03-77F9-49C7-9407-6BB238F94DF4}"/>
              </a:ext>
            </a:extLst>
          </p:cNvPr>
          <p:cNvSpPr/>
          <p:nvPr/>
        </p:nvSpPr>
        <p:spPr>
          <a:xfrm>
            <a:off x="2610300" y="1539176"/>
            <a:ext cx="137160" cy="137160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Open Sans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49DDDEB4-80EC-4F97-A848-E742B30682EE}"/>
              </a:ext>
            </a:extLst>
          </p:cNvPr>
          <p:cNvSpPr txBox="1"/>
          <p:nvPr/>
        </p:nvSpPr>
        <p:spPr>
          <a:xfrm>
            <a:off x="5013367" y="3215239"/>
            <a:ext cx="2550377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rgbClr val="FF0000"/>
                </a:solidFill>
              </a:rPr>
              <a:t>- </a:t>
            </a: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Roboto"/>
                <a:ea typeface="Roboto"/>
                <a:cs typeface="Roboto"/>
                <a:sym typeface="Roboto"/>
              </a:rPr>
              <a:t>PlayerShip.transform.position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282684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73 2.96296E-6 L 0.23403 0.1660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88" y="83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/>
          <a:srcRect b="78367"/>
          <a:stretch/>
        </p:blipFill>
        <p:spPr>
          <a:xfrm>
            <a:off x="0" y="0"/>
            <a:ext cx="9144000" cy="1112676"/>
          </a:xfrm>
          <a:prstGeom prst="rect">
            <a:avLst/>
          </a:prstGeom>
        </p:spPr>
      </p:pic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74547" y="4893110"/>
            <a:ext cx="76944" cy="11541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latin typeface="Ubisoft Sans" pitchFamily="50" charset="0"/>
              </a:rPr>
              <a:t>8</a:t>
            </a:fld>
            <a:endParaRPr>
              <a:latin typeface="Ubisoft Sans" pitchFamily="50" charset="0"/>
            </a:endParaRP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8FC30FC8-91BE-414C-8BB6-4B8BCD1BAA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0863" y="420611"/>
            <a:ext cx="7022274" cy="24704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en-US" sz="2800" dirty="0">
                <a:latin typeface="Ubisoft Sans" pitchFamily="50" charset="0"/>
              </a:rPr>
              <a:t>Viewport space</a:t>
            </a:r>
            <a:endParaRPr lang="en-US" sz="2800" dirty="0">
              <a:solidFill>
                <a:schemeClr val="bg1"/>
              </a:solidFill>
              <a:latin typeface="Ubisoft Sans" pitchFamily="50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88B98CC-807F-4C75-B06F-92B0FFB4AB6E}"/>
              </a:ext>
            </a:extLst>
          </p:cNvPr>
          <p:cNvGrpSpPr/>
          <p:nvPr/>
        </p:nvGrpSpPr>
        <p:grpSpPr>
          <a:xfrm>
            <a:off x="2508358" y="1196814"/>
            <a:ext cx="4127281" cy="2772808"/>
            <a:chOff x="2508358" y="1196814"/>
            <a:chExt cx="4127281" cy="277280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5A74880-A237-4277-A5BF-C41A9EBD6755}"/>
                </a:ext>
              </a:extLst>
            </p:cNvPr>
            <p:cNvSpPr/>
            <p:nvPr/>
          </p:nvSpPr>
          <p:spPr>
            <a:xfrm>
              <a:off x="2743200" y="1549140"/>
              <a:ext cx="3657600" cy="2057400"/>
            </a:xfrm>
            <a:prstGeom prst="rect">
              <a:avLst/>
            </a:prstGeom>
            <a:noFill/>
            <a:ln w="12700" cap="flat">
              <a:solidFill>
                <a:schemeClr val="accent5">
                  <a:shade val="95000"/>
                  <a:satMod val="104999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1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Open Sans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F86D1F8D-A4A7-4C5E-BD7A-0DFD441E538A}"/>
                </a:ext>
              </a:extLst>
            </p:cNvPr>
            <p:cNvSpPr/>
            <p:nvPr/>
          </p:nvSpPr>
          <p:spPr>
            <a:xfrm>
              <a:off x="2674620" y="3537960"/>
              <a:ext cx="137160" cy="137160"/>
            </a:xfrm>
            <a:prstGeom prst="ellipse">
              <a:avLst/>
            </a:prstGeom>
            <a:solidFill>
              <a:schemeClr val="tx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Open Sans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E90A2B4-D360-469B-9A07-A197253459B1}"/>
                </a:ext>
              </a:extLst>
            </p:cNvPr>
            <p:cNvSpPr/>
            <p:nvPr/>
          </p:nvSpPr>
          <p:spPr>
            <a:xfrm>
              <a:off x="6332220" y="1480560"/>
              <a:ext cx="137160" cy="137160"/>
            </a:xfrm>
            <a:prstGeom prst="ellipse">
              <a:avLst/>
            </a:prstGeom>
            <a:solidFill>
              <a:schemeClr val="tx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Open Sans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CCB4747-8123-4F9D-B6F9-53C773D4C061}"/>
                </a:ext>
              </a:extLst>
            </p:cNvPr>
            <p:cNvSpPr txBox="1"/>
            <p:nvPr/>
          </p:nvSpPr>
          <p:spPr>
            <a:xfrm>
              <a:off x="2508358" y="3651586"/>
              <a:ext cx="469679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defTabSz="825500"/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sym typeface="Roboto"/>
                </a:rPr>
                <a:t>(0,0)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7AB2143-270E-4D02-956A-B1DE56CE233C}"/>
                </a:ext>
              </a:extLst>
            </p:cNvPr>
            <p:cNvSpPr txBox="1"/>
            <p:nvPr/>
          </p:nvSpPr>
          <p:spPr>
            <a:xfrm>
              <a:off x="6165960" y="1196814"/>
              <a:ext cx="469679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defTabSz="825500"/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sym typeface="Roboto"/>
                </a:rPr>
                <a:t>(1,1)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048041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/>
          <a:srcRect b="78367"/>
          <a:stretch/>
        </p:blipFill>
        <p:spPr>
          <a:xfrm>
            <a:off x="0" y="0"/>
            <a:ext cx="9144000" cy="1112676"/>
          </a:xfrm>
          <a:prstGeom prst="rect">
            <a:avLst/>
          </a:prstGeom>
        </p:spPr>
      </p:pic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74547" y="4893110"/>
            <a:ext cx="76944" cy="11541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latin typeface="Ubisoft Sans" pitchFamily="50" charset="0"/>
              </a:rPr>
              <a:t>9</a:t>
            </a:fld>
            <a:endParaRPr>
              <a:latin typeface="Ubisoft Sans" pitchFamily="50" charset="0"/>
            </a:endParaRPr>
          </a:p>
        </p:txBody>
      </p:sp>
      <p:sp>
        <p:nvSpPr>
          <p:cNvPr id="443" name="Title 1"/>
          <p:cNvSpPr txBox="1">
            <a:spLocks noGrp="1"/>
          </p:cNvSpPr>
          <p:nvPr>
            <p:ph type="title"/>
          </p:nvPr>
        </p:nvSpPr>
        <p:spPr>
          <a:xfrm>
            <a:off x="1060863" y="420611"/>
            <a:ext cx="7022274" cy="24704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bg-BG" sz="2800" dirty="0">
                <a:latin typeface="Ubisoft Sans" pitchFamily="50" charset="0"/>
              </a:rPr>
              <a:t>Стрелба НА ИГРАЧА</a:t>
            </a:r>
            <a:endParaRPr lang="en-US" sz="2800" dirty="0">
              <a:solidFill>
                <a:schemeClr val="bg1"/>
              </a:solidFill>
              <a:latin typeface="Ubisoft Sans" pitchFamily="50" charset="0"/>
            </a:endParaRPr>
          </a:p>
        </p:txBody>
      </p:sp>
      <p:sp>
        <p:nvSpPr>
          <p:cNvPr id="9" name="Espace réservé du texte 1">
            <a:extLst>
              <a:ext uri="{FF2B5EF4-FFF2-40B4-BE49-F238E27FC236}">
                <a16:creationId xmlns:a16="http://schemas.microsoft.com/office/drawing/2014/main" id="{16AE7437-1A37-4E21-A956-9C7F0F9731CC}"/>
              </a:ext>
            </a:extLst>
          </p:cNvPr>
          <p:cNvSpPr txBox="1">
            <a:spLocks/>
          </p:cNvSpPr>
          <p:nvPr/>
        </p:nvSpPr>
        <p:spPr>
          <a:xfrm>
            <a:off x="732669" y="1837356"/>
            <a:ext cx="7678661" cy="2506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9050" tIns="19050" rIns="19050" bIns="19050" anchor="t">
            <a:normAutofit/>
          </a:bodyPr>
          <a:lstStyle>
            <a:lvl1pPr marL="0" marR="0" indent="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1pPr>
            <a:lvl2pPr marL="0" marR="0" indent="8572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2pPr>
            <a:lvl3pPr marL="0" marR="0" indent="17145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3pPr>
            <a:lvl4pPr marL="0" marR="0" indent="25717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4pPr>
            <a:lvl5pPr marL="0" marR="0" indent="34290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5pPr>
            <a:lvl6pPr marL="130968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6pPr>
            <a:lvl7pPr marL="154781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7pPr>
            <a:lvl8pPr marL="178593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8pPr>
            <a:lvl9pPr marL="202406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457200" hangingPunct="1">
              <a:lnSpc>
                <a:spcPct val="90000"/>
              </a:lnSpc>
              <a:buFont typeface="Arial" panose="020B0604020202020204" pitchFamily="34" charset="0"/>
              <a:buChar char="•"/>
              <a:defRPr b="1" cap="all">
                <a:latin typeface="+mn-lt"/>
                <a:ea typeface="+mn-ea"/>
                <a:cs typeface="+mn-cs"/>
                <a:sym typeface="Open Sans"/>
              </a:defRPr>
            </a:pPr>
            <a:r>
              <a:rPr lang="bg-BG" sz="2800" b="1" cap="all" dirty="0" err="1">
                <a:solidFill>
                  <a:srgbClr val="526680"/>
                </a:solidFill>
                <a:latin typeface="Ubisoft Sans" pitchFamily="50" charset="0"/>
                <a:ea typeface="+mn-ea"/>
                <a:cs typeface="Ubisoft Sans Regular"/>
                <a:sym typeface="Open Sans"/>
              </a:rPr>
              <a:t>Инстанциране</a:t>
            </a:r>
            <a:endParaRPr lang="bg-BG" sz="2800" b="1" cap="all" dirty="0">
              <a:solidFill>
                <a:srgbClr val="526680"/>
              </a:solidFill>
              <a:latin typeface="Ubisoft Sans" pitchFamily="50" charset="0"/>
              <a:ea typeface="+mn-ea"/>
              <a:cs typeface="Ubisoft Sans Regular"/>
              <a:sym typeface="Open Sans"/>
            </a:endParaRPr>
          </a:p>
          <a:p>
            <a:pPr hangingPunct="1">
              <a:lnSpc>
                <a:spcPct val="90000"/>
              </a:lnSpc>
              <a:defRPr sz="3200"/>
            </a:pPr>
            <a:r>
              <a:rPr lang="en-US" sz="2000" dirty="0">
                <a:latin typeface="Ubisoft Sans" pitchFamily="50" charset="0"/>
                <a:cs typeface="Ubisoft Sans Regular"/>
              </a:rPr>
              <a:t>		</a:t>
            </a:r>
            <a:r>
              <a:rPr lang="en-US" sz="2000" dirty="0">
                <a:latin typeface="Ubisoft Sans" pitchFamily="50" charset="0"/>
                <a:sym typeface="Open Sans"/>
              </a:rPr>
              <a:t> – </a:t>
            </a:r>
            <a:r>
              <a:rPr lang="bg-BG" sz="2000" dirty="0">
                <a:latin typeface="Ubisoft Sans" pitchFamily="50" charset="0"/>
                <a:cs typeface="Ubisoft Sans Regular"/>
              </a:rPr>
              <a:t>Създава копие на съществуващ обект в игралното поле</a:t>
            </a:r>
          </a:p>
          <a:p>
            <a:pPr hangingPunct="1">
              <a:lnSpc>
                <a:spcPct val="90000"/>
              </a:lnSpc>
              <a:defRPr sz="3200"/>
            </a:pPr>
            <a:r>
              <a:rPr lang="en-US" sz="2000" dirty="0">
                <a:latin typeface="Ubisoft Sans" pitchFamily="50" charset="0"/>
              </a:rPr>
              <a:t>		</a:t>
            </a:r>
            <a:r>
              <a:rPr lang="en-US" sz="2000" dirty="0">
                <a:latin typeface="Ubisoft Sans" pitchFamily="50" charset="0"/>
                <a:sym typeface="Open Sans"/>
              </a:rPr>
              <a:t> – </a:t>
            </a:r>
            <a:r>
              <a:rPr lang="en-US" sz="2000" dirty="0">
                <a:latin typeface="Ubisoft Sans" pitchFamily="50" charset="0"/>
              </a:rPr>
              <a:t>Instantiate</a:t>
            </a:r>
            <a:r>
              <a:rPr lang="bg-BG" sz="2000" dirty="0">
                <a:latin typeface="Ubisoft Sans" pitchFamily="50" charset="0"/>
              </a:rPr>
              <a:t>(</a:t>
            </a:r>
            <a:r>
              <a:rPr lang="en-US" sz="2000" dirty="0" err="1">
                <a:latin typeface="Ubisoft Sans" pitchFamily="50" charset="0"/>
              </a:rPr>
              <a:t>GameObject</a:t>
            </a:r>
            <a:r>
              <a:rPr lang="en-US" sz="2000" dirty="0">
                <a:latin typeface="Ubisoft Sans" pitchFamily="50" charset="0"/>
              </a:rPr>
              <a:t> original, Vector3 position, Quaternion rotation)</a:t>
            </a:r>
          </a:p>
          <a:p>
            <a:pPr hangingPunct="1">
              <a:lnSpc>
                <a:spcPct val="90000"/>
              </a:lnSpc>
              <a:defRPr sz="3200"/>
            </a:pPr>
            <a:r>
              <a:rPr lang="en-US" sz="2000" dirty="0">
                <a:latin typeface="Ubisoft Sans" pitchFamily="50" charset="0"/>
              </a:rPr>
              <a:t>            - </a:t>
            </a:r>
            <a:r>
              <a:rPr lang="en-US" sz="2000" dirty="0" err="1">
                <a:latin typeface="Ubisoft Sans" pitchFamily="50" charset="0"/>
              </a:rPr>
              <a:t>Input.GetButton</a:t>
            </a:r>
            <a:r>
              <a:rPr lang="en-US" sz="2000" dirty="0">
                <a:latin typeface="Ubisoft Sans" pitchFamily="50" charset="0"/>
              </a:rPr>
              <a:t>(“Fire1”)</a:t>
            </a:r>
          </a:p>
          <a:p>
            <a:pPr hangingPunct="1">
              <a:lnSpc>
                <a:spcPct val="90000"/>
              </a:lnSpc>
              <a:defRPr sz="3200"/>
            </a:pPr>
            <a:endParaRPr lang="en-US" sz="2000" dirty="0">
              <a:latin typeface="Ubisoft Sans" pitchFamily="50" charset="0"/>
            </a:endParaRPr>
          </a:p>
          <a:p>
            <a:pPr hangingPunct="1">
              <a:lnSpc>
                <a:spcPct val="90000"/>
              </a:lnSpc>
              <a:defRPr sz="3200"/>
            </a:pPr>
            <a:endParaRPr lang="bg-BG" sz="1200" dirty="0"/>
          </a:p>
        </p:txBody>
      </p:sp>
    </p:spTree>
    <p:extLst>
      <p:ext uri="{BB962C8B-B14F-4D97-AF65-F5344CB8AC3E}">
        <p14:creationId xmlns:p14="http://schemas.microsoft.com/office/powerpoint/2010/main" val="40493939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Open Sans"/>
        <a:ea typeface="Open Sans"/>
        <a:cs typeface="Open Sans"/>
      </a:majorFont>
      <a:minorFont>
        <a:latin typeface="Open Sans"/>
        <a:ea typeface="Open Sans"/>
        <a:cs typeface="Open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Open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Roboto"/>
            <a:ea typeface="Roboto"/>
            <a:cs typeface="Roboto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Open Sans"/>
        <a:ea typeface="Open Sans"/>
        <a:cs typeface="Open Sans"/>
      </a:majorFont>
      <a:minorFont>
        <a:latin typeface="Open Sans"/>
        <a:ea typeface="Open Sans"/>
        <a:cs typeface="Open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Open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Roboto"/>
            <a:ea typeface="Roboto"/>
            <a:cs typeface="Roboto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4414</TotalTime>
  <Words>642</Words>
  <Application>Microsoft Office PowerPoint</Application>
  <PresentationFormat>On-screen Show (16:9)</PresentationFormat>
  <Paragraphs>59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Open Sans</vt:lpstr>
      <vt:lpstr>Roboto</vt:lpstr>
      <vt:lpstr>Ubisoft Sans</vt:lpstr>
      <vt:lpstr>Ubisoft Sans Bold</vt:lpstr>
      <vt:lpstr>White</vt:lpstr>
      <vt:lpstr>Въведение в Разбработка на видеоигри </vt:lpstr>
      <vt:lpstr>https://github.com/GPopov/GameProgrammingIntro2020</vt:lpstr>
      <vt:lpstr>PowerPoint Presentation</vt:lpstr>
      <vt:lpstr>Collision System &amp; Physics simulation</vt:lpstr>
      <vt:lpstr>Оптимизации</vt:lpstr>
      <vt:lpstr>Събиране и изваждане на вектори</vt:lpstr>
      <vt:lpstr>Събиране и изваждане на вектори</vt:lpstr>
      <vt:lpstr>Viewport space</vt:lpstr>
      <vt:lpstr>Стрелба НА ИГРАЧА</vt:lpstr>
      <vt:lpstr>За Домашно</vt:lpstr>
      <vt:lpstr>THANK YOU  Kalin.dinovski@ubisoft.com Georgi.popov@ubisoft.com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Cover</dc:title>
  <dc:subject/>
  <dc:creator>Ubisoft</dc:creator>
  <cp:keywords/>
  <dc:description/>
  <cp:lastModifiedBy>Georgi Popov</cp:lastModifiedBy>
  <cp:revision>116</cp:revision>
  <dcterms:modified xsi:type="dcterms:W3CDTF">2020-01-15T09:07:13Z</dcterms:modified>
  <cp:category/>
</cp:coreProperties>
</file>